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84" r:id="rId6"/>
    <p:sldId id="287" r:id="rId7"/>
    <p:sldId id="279" r:id="rId8"/>
    <p:sldId id="280" r:id="rId9"/>
    <p:sldId id="281" r:id="rId10"/>
    <p:sldId id="290" r:id="rId11"/>
    <p:sldId id="291" r:id="rId12"/>
    <p:sldId id="285" r:id="rId13"/>
    <p:sldId id="286" r:id="rId14"/>
    <p:sldId id="257" r:id="rId15"/>
    <p:sldId id="292" r:id="rId16"/>
    <p:sldId id="258" r:id="rId17"/>
    <p:sldId id="282" r:id="rId18"/>
    <p:sldId id="283" r:id="rId19"/>
    <p:sldId id="259" r:id="rId20"/>
    <p:sldId id="288" r:id="rId21"/>
    <p:sldId id="298" r:id="rId22"/>
    <p:sldId id="293" r:id="rId23"/>
    <p:sldId id="294" r:id="rId24"/>
    <p:sldId id="295" r:id="rId25"/>
    <p:sldId id="296" r:id="rId26"/>
    <p:sldId id="297" r:id="rId27"/>
    <p:sldId id="260" r:id="rId28"/>
    <p:sldId id="261" r:id="rId29"/>
    <p:sldId id="262" r:id="rId30"/>
    <p:sldId id="263" r:id="rId31"/>
    <p:sldId id="264" r:id="rId32"/>
    <p:sldId id="265" r:id="rId33"/>
    <p:sldId id="266" r:id="rId34"/>
    <p:sldId id="267" r:id="rId35"/>
    <p:sldId id="268" r:id="rId36"/>
    <p:sldId id="269" r:id="rId37"/>
    <p:sldId id="270" r:id="rId38"/>
    <p:sldId id="271" r:id="rId39"/>
    <p:sldId id="272" r:id="rId40"/>
    <p:sldId id="273" r:id="rId41"/>
    <p:sldId id="274" r:id="rId42"/>
    <p:sldId id="275" r:id="rId43"/>
    <p:sldId id="276" r:id="rId44"/>
    <p:sldId id="277" r:id="rId45"/>
    <p:sldId id="278" r:id="rId4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7564" autoAdjust="0"/>
    <p:restoredTop sz="94660"/>
  </p:normalViewPr>
  <p:slideViewPr>
    <p:cSldViewPr>
      <p:cViewPr varScale="1">
        <p:scale>
          <a:sx n="80" d="100"/>
          <a:sy n="80" d="100"/>
        </p:scale>
        <p:origin x="1374" y="90"/>
      </p:cViewPr>
      <p:guideLst>
        <p:guide orient="horz" pos="2160"/>
        <p:guide pos="2880"/>
      </p:guideLst>
    </p:cSldViewPr>
  </p:slideViewPr>
  <p:notesTextViewPr>
    <p:cViewPr>
      <p:scale>
        <a:sx n="1" d="1"/>
        <a:sy n="1" d="1"/>
      </p:scale>
      <p:origin x="0" y="0"/>
    </p:cViewPr>
  </p:notesTextViewPr>
  <p:sorterViewPr>
    <p:cViewPr>
      <p:scale>
        <a:sx n="100" d="100"/>
        <a:sy n="100" d="100"/>
      </p:scale>
      <p:origin x="0" y="-384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2" name="Picture 11" descr="9_02.jpg"/>
          <p:cNvPicPr preferRelativeResize="0">
            <a:picLocks/>
          </p:cNvPicPr>
          <p:nvPr/>
        </p:nvPicPr>
        <p:blipFill>
          <a:blip r:embed="rId2">
            <a:duotone>
              <a:schemeClr val="accent1">
                <a:shade val="45000"/>
                <a:satMod val="135000"/>
              </a:schemeClr>
              <a:prstClr val="white"/>
            </a:duotone>
          </a:blip>
          <a:stretch>
            <a:fillRect/>
          </a:stretch>
        </p:blipFill>
        <p:spPr>
          <a:xfrm>
            <a:off x="7754112" y="0"/>
            <a:ext cx="73152" cy="6858000"/>
          </a:xfrm>
          <a:prstGeom prst="rect">
            <a:avLst/>
          </a:prstGeom>
        </p:spPr>
      </p:pic>
      <p:pic>
        <p:nvPicPr>
          <p:cNvPr id="7" name="Picture 6" descr="1_05.jpg"/>
          <p:cNvPicPr>
            <a:picLocks noChangeAspect="1"/>
          </p:cNvPicPr>
          <p:nvPr/>
        </p:nvPicPr>
        <p:blipFill>
          <a:blip r:embed="rId3"/>
          <a:stretch>
            <a:fillRect/>
          </a:stretch>
        </p:blipFill>
        <p:spPr>
          <a:xfrm>
            <a:off x="7810500" y="0"/>
            <a:ext cx="1333500" cy="6858000"/>
          </a:xfrm>
          <a:prstGeom prst="rect">
            <a:avLst/>
          </a:prstGeom>
        </p:spPr>
      </p:pic>
      <p:grpSp>
        <p:nvGrpSpPr>
          <p:cNvPr id="4" name="Group 17"/>
          <p:cNvGrpSpPr/>
          <p:nvPr/>
        </p:nvGrpSpPr>
        <p:grpSpPr>
          <a:xfrm>
            <a:off x="0" y="6630352"/>
            <a:ext cx="9144000" cy="228600"/>
            <a:chOff x="0" y="6582727"/>
            <a:chExt cx="9144000" cy="228600"/>
          </a:xfrm>
        </p:grpSpPr>
        <p:sp>
          <p:nvSpPr>
            <p:cNvPr id="10" name="Rectangle 9"/>
            <p:cNvSpPr/>
            <p:nvPr/>
          </p:nvSpPr>
          <p:spPr>
            <a:xfrm>
              <a:off x="7813040" y="6582727"/>
              <a:ext cx="1330960" cy="2286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34101" y="6582727"/>
              <a:ext cx="1609724" cy="2286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6582727"/>
              <a:ext cx="6096000" cy="2286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ctrTitle"/>
          </p:nvPr>
        </p:nvSpPr>
        <p:spPr>
          <a:xfrm>
            <a:off x="457200" y="1371600"/>
            <a:ext cx="6781800" cy="1069975"/>
          </a:xfrm>
        </p:spPr>
        <p:txBody>
          <a:bodyPr bIns="0" anchor="b" anchorCtr="0">
            <a:noAutofit/>
          </a:bodyPr>
          <a:lstStyle>
            <a:lvl1pPr>
              <a:defRPr sz="4200" baseline="0"/>
            </a:lvl1pPr>
          </a:lstStyle>
          <a:p>
            <a:r>
              <a:rPr lang="en-US" smtClean="0"/>
              <a:t>Click to edit Master title style</a:t>
            </a:r>
            <a:endParaRPr lang="en-US" dirty="0"/>
          </a:p>
        </p:txBody>
      </p:sp>
      <p:sp>
        <p:nvSpPr>
          <p:cNvPr id="3" name="Subtitle 2"/>
          <p:cNvSpPr>
            <a:spLocks noGrp="1"/>
          </p:cNvSpPr>
          <p:nvPr>
            <p:ph type="subTitle" idx="1"/>
          </p:nvPr>
        </p:nvSpPr>
        <p:spPr>
          <a:xfrm>
            <a:off x="457200" y="2438400"/>
            <a:ext cx="6781800" cy="762000"/>
          </a:xfrm>
        </p:spPr>
        <p:txBody>
          <a:bodyPr lIns="0" tIns="0" rIns="0">
            <a:normAutofit/>
          </a:bodyPr>
          <a:lstStyle>
            <a:lvl1pPr marL="0" indent="0" algn="l">
              <a:buNone/>
              <a:defRPr sz="2400"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9" name="Date Placeholder 18"/>
          <p:cNvSpPr>
            <a:spLocks noGrp="1"/>
          </p:cNvSpPr>
          <p:nvPr>
            <p:ph type="dt" sz="half" idx="10"/>
          </p:nvPr>
        </p:nvSpPr>
        <p:spPr>
          <a:xfrm>
            <a:off x="6210300" y="6610350"/>
            <a:ext cx="1524000" cy="228600"/>
          </a:xfrm>
        </p:spPr>
        <p:txBody>
          <a:bodyPr/>
          <a:lstStyle/>
          <a:p>
            <a:fld id="{46429970-AC7A-4A62-8A32-936C20903A2E}" type="datetimeFigureOut">
              <a:rPr lang="en-US" smtClean="0"/>
              <a:t>8/21/2017</a:t>
            </a:fld>
            <a:endParaRPr lang="en-US"/>
          </a:p>
        </p:txBody>
      </p:sp>
      <p:sp>
        <p:nvSpPr>
          <p:cNvPr id="20" name="Slide Number Placeholder 19"/>
          <p:cNvSpPr>
            <a:spLocks noGrp="1"/>
          </p:cNvSpPr>
          <p:nvPr>
            <p:ph type="sldNum" sz="quarter" idx="11"/>
          </p:nvPr>
        </p:nvSpPr>
        <p:spPr>
          <a:xfrm>
            <a:off x="7924800" y="6610350"/>
            <a:ext cx="1198880" cy="228600"/>
          </a:xfrm>
        </p:spPr>
        <p:txBody>
          <a:bodyPr/>
          <a:lstStyle/>
          <a:p>
            <a:fld id="{185C669E-99C3-45F1-B7D5-664361015AEF}" type="slidenum">
              <a:rPr lang="en-US" smtClean="0"/>
              <a:t>‹#›</a:t>
            </a:fld>
            <a:endParaRPr lang="en-US"/>
          </a:p>
        </p:txBody>
      </p:sp>
      <p:sp>
        <p:nvSpPr>
          <p:cNvPr id="21" name="Footer Placeholder 20"/>
          <p:cNvSpPr>
            <a:spLocks noGrp="1"/>
          </p:cNvSpPr>
          <p:nvPr>
            <p:ph type="ftr" sz="quarter" idx="12"/>
          </p:nvPr>
        </p:nvSpPr>
        <p:spPr>
          <a:xfrm>
            <a:off x="457200" y="6611112"/>
            <a:ext cx="5600700" cy="228600"/>
          </a:xfrm>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4" name="Group 10"/>
          <p:cNvGrpSpPr/>
          <p:nvPr/>
        </p:nvGrpSpPr>
        <p:grpSpPr>
          <a:xfrm>
            <a:off x="0" y="6631305"/>
            <a:ext cx="9144000" cy="228600"/>
            <a:chOff x="0" y="6583680"/>
            <a:chExt cx="9144000" cy="228600"/>
          </a:xfrm>
        </p:grpSpPr>
        <p:sp>
          <p:nvSpPr>
            <p:cNvPr id="12" name="Rectangle 1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Date Placeholder 21"/>
          <p:cNvSpPr>
            <a:spLocks noGrp="1"/>
          </p:cNvSpPr>
          <p:nvPr>
            <p:ph type="dt" sz="half" idx="10"/>
          </p:nvPr>
        </p:nvSpPr>
        <p:spPr/>
        <p:txBody>
          <a:bodyPr/>
          <a:lstStyle/>
          <a:p>
            <a:fld id="{46429970-AC7A-4A62-8A32-936C20903A2E}" type="datetimeFigureOut">
              <a:rPr lang="en-US" smtClean="0"/>
              <a:t>8/21/2017</a:t>
            </a:fld>
            <a:endParaRPr lang="en-US"/>
          </a:p>
        </p:txBody>
      </p:sp>
      <p:sp>
        <p:nvSpPr>
          <p:cNvPr id="23" name="Slide Number Placeholder 22"/>
          <p:cNvSpPr>
            <a:spLocks noGrp="1"/>
          </p:cNvSpPr>
          <p:nvPr>
            <p:ph type="sldNum" sz="quarter" idx="11"/>
          </p:nvPr>
        </p:nvSpPr>
        <p:spPr/>
        <p:txBody>
          <a:bodyPr/>
          <a:lstStyle/>
          <a:p>
            <a:fld id="{185C669E-99C3-45F1-B7D5-664361015AEF}" type="slidenum">
              <a:rPr lang="en-US" smtClean="0"/>
              <a:t>‹#›</a:t>
            </a:fld>
            <a:endParaRPr lang="en-US"/>
          </a:p>
        </p:txBody>
      </p:sp>
      <p:sp>
        <p:nvSpPr>
          <p:cNvPr id="24" name="Footer Placeholder 23"/>
          <p:cNvSpPr>
            <a:spLocks noGrp="1"/>
          </p:cNvSpPr>
          <p:nvPr>
            <p:ph type="ftr" sz="quarter" idx="12"/>
          </p:nvPr>
        </p:nvSpPr>
        <p:spPr/>
        <p:txBody>
          <a:bodyPr/>
          <a:lstStyle/>
          <a:p>
            <a:endParaRPr lang="en-US"/>
          </a:p>
        </p:txBody>
      </p:sp>
      <p:pic>
        <p:nvPicPr>
          <p:cNvPr id="11" name="Picture 10"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9144000" cy="53340"/>
          </a:xfrm>
          <a:prstGeom prst="rect">
            <a:avLst/>
          </a:prstGeom>
        </p:spPr>
      </p:pic>
      <p:pic>
        <p:nvPicPr>
          <p:cNvPr id="14" name="Picture 13" descr="2_01.jpg"/>
          <p:cNvPicPr>
            <a:picLocks noChangeAspect="1"/>
          </p:cNvPicPr>
          <p:nvPr/>
        </p:nvPicPr>
        <p:blipFill>
          <a:blip r:embed="rId3"/>
          <a:stretch>
            <a:fillRect/>
          </a:stretch>
        </p:blipFill>
        <p:spPr>
          <a:xfrm>
            <a:off x="0" y="0"/>
            <a:ext cx="9144000" cy="40386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89085"/>
            <a:ext cx="2057400" cy="553707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585216"/>
            <a:ext cx="6019800" cy="55412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4" name="Group 10"/>
          <p:cNvGrpSpPr/>
          <p:nvPr/>
        </p:nvGrpSpPr>
        <p:grpSpPr>
          <a:xfrm>
            <a:off x="0" y="6631305"/>
            <a:ext cx="9144000" cy="228600"/>
            <a:chOff x="0" y="6583680"/>
            <a:chExt cx="9144000" cy="228600"/>
          </a:xfrm>
        </p:grpSpPr>
        <p:sp>
          <p:nvSpPr>
            <p:cNvPr id="12" name="Rectangle 1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Date Placeholder 21"/>
          <p:cNvSpPr>
            <a:spLocks noGrp="1"/>
          </p:cNvSpPr>
          <p:nvPr>
            <p:ph type="dt" sz="half" idx="10"/>
          </p:nvPr>
        </p:nvSpPr>
        <p:spPr/>
        <p:txBody>
          <a:bodyPr/>
          <a:lstStyle/>
          <a:p>
            <a:fld id="{46429970-AC7A-4A62-8A32-936C20903A2E}" type="datetimeFigureOut">
              <a:rPr lang="en-US" smtClean="0"/>
              <a:t>8/21/2017</a:t>
            </a:fld>
            <a:endParaRPr lang="en-US"/>
          </a:p>
        </p:txBody>
      </p:sp>
      <p:sp>
        <p:nvSpPr>
          <p:cNvPr id="23" name="Slide Number Placeholder 22"/>
          <p:cNvSpPr>
            <a:spLocks noGrp="1"/>
          </p:cNvSpPr>
          <p:nvPr>
            <p:ph type="sldNum" sz="quarter" idx="11"/>
          </p:nvPr>
        </p:nvSpPr>
        <p:spPr/>
        <p:txBody>
          <a:bodyPr/>
          <a:lstStyle/>
          <a:p>
            <a:fld id="{185C669E-99C3-45F1-B7D5-664361015AEF}" type="slidenum">
              <a:rPr lang="en-US" smtClean="0"/>
              <a:t>‹#›</a:t>
            </a:fld>
            <a:endParaRPr lang="en-US"/>
          </a:p>
        </p:txBody>
      </p:sp>
      <p:sp>
        <p:nvSpPr>
          <p:cNvPr id="24" name="Footer Placeholder 23"/>
          <p:cNvSpPr>
            <a:spLocks noGrp="1"/>
          </p:cNvSpPr>
          <p:nvPr>
            <p:ph type="ftr" sz="quarter" idx="12"/>
          </p:nvPr>
        </p:nvSpPr>
        <p:spPr/>
        <p:txBody>
          <a:bodyPr/>
          <a:lstStyle/>
          <a:p>
            <a:endParaRPr lang="en-US"/>
          </a:p>
        </p:txBody>
      </p:sp>
      <p:pic>
        <p:nvPicPr>
          <p:cNvPr id="11" name="Picture 10"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9144000" cy="53340"/>
          </a:xfrm>
          <a:prstGeom prst="rect">
            <a:avLst/>
          </a:prstGeom>
        </p:spPr>
      </p:pic>
      <p:pic>
        <p:nvPicPr>
          <p:cNvPr id="14" name="Picture 13" descr="2_01.jpg"/>
          <p:cNvPicPr>
            <a:picLocks noChangeAspect="1"/>
          </p:cNvPicPr>
          <p:nvPr/>
        </p:nvPicPr>
        <p:blipFill>
          <a:blip r:embed="rId3"/>
          <a:stretch>
            <a:fillRect/>
          </a:stretch>
        </p:blipFill>
        <p:spPr>
          <a:xfrm>
            <a:off x="0" y="0"/>
            <a:ext cx="9144000" cy="40386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20"/>
          <p:cNvGrpSpPr/>
          <p:nvPr/>
        </p:nvGrpSpPr>
        <p:grpSpPr>
          <a:xfrm>
            <a:off x="0" y="6631305"/>
            <a:ext cx="9144000" cy="228600"/>
            <a:chOff x="0" y="6583680"/>
            <a:chExt cx="9144000" cy="228600"/>
          </a:xfrm>
        </p:grpSpPr>
        <p:sp>
          <p:nvSpPr>
            <p:cNvPr id="32" name="Rectangle 3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3" name="Picture 12"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9144000" cy="53340"/>
          </a:xfrm>
          <a:prstGeom prst="rect">
            <a:avLst/>
          </a:prstGeom>
        </p:spPr>
      </p:pic>
      <p:pic>
        <p:nvPicPr>
          <p:cNvPr id="10" name="Picture 9" descr="2_01.jpg"/>
          <p:cNvPicPr>
            <a:picLocks noChangeAspect="1"/>
          </p:cNvPicPr>
          <p:nvPr/>
        </p:nvPicPr>
        <p:blipFill>
          <a:blip r:embed="rId3"/>
          <a:stretch>
            <a:fillRect/>
          </a:stretch>
        </p:blipFill>
        <p:spPr>
          <a:xfrm>
            <a:off x="0" y="0"/>
            <a:ext cx="9144000" cy="40386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Date Placeholder 16"/>
          <p:cNvSpPr>
            <a:spLocks noGrp="1"/>
          </p:cNvSpPr>
          <p:nvPr>
            <p:ph type="dt" sz="half" idx="10"/>
          </p:nvPr>
        </p:nvSpPr>
        <p:spPr/>
        <p:txBody>
          <a:bodyPr/>
          <a:lstStyle/>
          <a:p>
            <a:fld id="{46429970-AC7A-4A62-8A32-936C20903A2E}" type="datetimeFigureOut">
              <a:rPr lang="en-US" smtClean="0"/>
              <a:t>8/21/2017</a:t>
            </a:fld>
            <a:endParaRPr lang="en-US"/>
          </a:p>
        </p:txBody>
      </p:sp>
      <p:sp>
        <p:nvSpPr>
          <p:cNvPr id="18" name="Slide Number Placeholder 17"/>
          <p:cNvSpPr>
            <a:spLocks noGrp="1"/>
          </p:cNvSpPr>
          <p:nvPr>
            <p:ph type="sldNum" sz="quarter" idx="11"/>
          </p:nvPr>
        </p:nvSpPr>
        <p:spPr/>
        <p:txBody>
          <a:bodyPr/>
          <a:lstStyle/>
          <a:p>
            <a:fld id="{185C669E-99C3-45F1-B7D5-664361015AEF}" type="slidenum">
              <a:rPr lang="en-US" smtClean="0"/>
              <a:t>‹#›</a:t>
            </a:fld>
            <a:endParaRPr lang="en-US"/>
          </a:p>
        </p:txBody>
      </p:sp>
      <p:sp>
        <p:nvSpPr>
          <p:cNvPr id="20" name="Footer Placeholder 19"/>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22"/>
          <p:cNvGrpSpPr/>
          <p:nvPr/>
        </p:nvGrpSpPr>
        <p:grpSpPr>
          <a:xfrm>
            <a:off x="1438274" y="6629400"/>
            <a:ext cx="7705726" cy="228600"/>
            <a:chOff x="1438274" y="6629400"/>
            <a:chExt cx="7705726" cy="228600"/>
          </a:xfrm>
        </p:grpSpPr>
        <p:sp>
          <p:nvSpPr>
            <p:cNvPr id="27" name="Rectangle 26"/>
            <p:cNvSpPr/>
            <p:nvPr/>
          </p:nvSpPr>
          <p:spPr>
            <a:xfrm>
              <a:off x="8763000" y="662940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7142480" y="662940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1438274" y="6629400"/>
              <a:ext cx="5663565"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1752600" y="5245101"/>
            <a:ext cx="6934199" cy="1155700"/>
          </a:xfrm>
        </p:spPr>
        <p:txBody>
          <a:bodyPr anchor="t">
            <a:normAutofit/>
          </a:bodyPr>
          <a:lstStyle>
            <a:lvl1pPr algn="r">
              <a:defRPr sz="4200" b="0" i="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752600" y="4114800"/>
            <a:ext cx="6934199" cy="1130300"/>
          </a:xfrm>
        </p:spPr>
        <p:txBody>
          <a:bodyPr anchor="b">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10" name="Picture 9" descr="9_01.jpg"/>
          <p:cNvPicPr>
            <a:picLocks noChangeAspect="1"/>
          </p:cNvPicPr>
          <p:nvPr/>
        </p:nvPicPr>
        <p:blipFill>
          <a:blip r:embed="rId2"/>
          <a:stretch>
            <a:fillRect/>
          </a:stretch>
        </p:blipFill>
        <p:spPr>
          <a:xfrm>
            <a:off x="0" y="0"/>
            <a:ext cx="1363980" cy="6858000"/>
          </a:xfrm>
          <a:prstGeom prst="rect">
            <a:avLst/>
          </a:prstGeom>
        </p:spPr>
      </p:pic>
      <p:sp>
        <p:nvSpPr>
          <p:cNvPr id="24" name="Date Placeholder 23"/>
          <p:cNvSpPr>
            <a:spLocks noGrp="1"/>
          </p:cNvSpPr>
          <p:nvPr>
            <p:ph type="dt" sz="half" idx="10"/>
          </p:nvPr>
        </p:nvSpPr>
        <p:spPr>
          <a:xfrm>
            <a:off x="7162800" y="6610350"/>
            <a:ext cx="1524000" cy="246888"/>
          </a:xfrm>
        </p:spPr>
        <p:txBody>
          <a:bodyPr/>
          <a:lstStyle/>
          <a:p>
            <a:fld id="{46429970-AC7A-4A62-8A32-936C20903A2E}" type="datetimeFigureOut">
              <a:rPr lang="en-US" smtClean="0"/>
              <a:t>8/21/2017</a:t>
            </a:fld>
            <a:endParaRPr lang="en-US"/>
          </a:p>
        </p:txBody>
      </p:sp>
      <p:sp>
        <p:nvSpPr>
          <p:cNvPr id="25" name="Slide Number Placeholder 24"/>
          <p:cNvSpPr>
            <a:spLocks noGrp="1"/>
          </p:cNvSpPr>
          <p:nvPr>
            <p:ph type="sldNum" sz="quarter" idx="11"/>
          </p:nvPr>
        </p:nvSpPr>
        <p:spPr>
          <a:xfrm>
            <a:off x="8742680" y="6610350"/>
            <a:ext cx="381000" cy="246888"/>
          </a:xfrm>
        </p:spPr>
        <p:txBody>
          <a:bodyPr/>
          <a:lstStyle/>
          <a:p>
            <a:fld id="{185C669E-99C3-45F1-B7D5-664361015AEF}" type="slidenum">
              <a:rPr lang="en-US" smtClean="0"/>
              <a:t>‹#›</a:t>
            </a:fld>
            <a:endParaRPr lang="en-US"/>
          </a:p>
        </p:txBody>
      </p:sp>
      <p:sp>
        <p:nvSpPr>
          <p:cNvPr id="26" name="Footer Placeholder 25"/>
          <p:cNvSpPr>
            <a:spLocks noGrp="1"/>
          </p:cNvSpPr>
          <p:nvPr>
            <p:ph type="ftr" sz="quarter" idx="12"/>
          </p:nvPr>
        </p:nvSpPr>
        <p:spPr>
          <a:xfrm>
            <a:off x="1524000" y="6610350"/>
            <a:ext cx="5562600" cy="247650"/>
          </a:xfrm>
        </p:spPr>
        <p:txBody>
          <a:bodyPr/>
          <a:lstStyle/>
          <a:p>
            <a:endParaRPr lang="en-US"/>
          </a:p>
        </p:txBody>
      </p:sp>
      <p:pic>
        <p:nvPicPr>
          <p:cNvPr id="20" name="Picture 19" descr="vert_bar_02.png"/>
          <p:cNvPicPr preferRelativeResize="0">
            <a:picLocks/>
          </p:cNvPicPr>
          <p:nvPr/>
        </p:nvPicPr>
        <p:blipFill>
          <a:blip r:embed="rId3">
            <a:duotone>
              <a:schemeClr val="accent3">
                <a:shade val="45000"/>
                <a:satMod val="135000"/>
              </a:schemeClr>
              <a:prstClr val="white"/>
            </a:duotone>
          </a:blip>
          <a:stretch>
            <a:fillRect/>
          </a:stretch>
        </p:blipFill>
        <p:spPr>
          <a:xfrm>
            <a:off x="1362456" y="0"/>
            <a:ext cx="73152" cy="6858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3" name="Picture 12" descr="bar_06.png"/>
          <p:cNvPicPr>
            <a:picLocks noChangeAspect="1"/>
          </p:cNvPicPr>
          <p:nvPr/>
        </p:nvPicPr>
        <p:blipFill>
          <a:blip r:embed="rId2">
            <a:duotone>
              <a:schemeClr val="accent4">
                <a:shade val="45000"/>
                <a:satMod val="135000"/>
              </a:schemeClr>
              <a:prstClr val="white"/>
            </a:duotone>
          </a:blip>
          <a:stretch>
            <a:fillRect/>
          </a:stretch>
        </p:blipFill>
        <p:spPr>
          <a:xfrm>
            <a:off x="0" y="403860"/>
            <a:ext cx="9144000" cy="5334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pic>
        <p:nvPicPr>
          <p:cNvPr id="12" name="Picture 11" descr="3_01.jpg"/>
          <p:cNvPicPr>
            <a:picLocks noChangeAspect="1"/>
          </p:cNvPicPr>
          <p:nvPr/>
        </p:nvPicPr>
        <p:blipFill>
          <a:blip r:embed="rId3"/>
          <a:stretch>
            <a:fillRect/>
          </a:stretch>
        </p:blipFill>
        <p:spPr>
          <a:xfrm>
            <a:off x="0" y="0"/>
            <a:ext cx="9144000" cy="403860"/>
          </a:xfrm>
          <a:prstGeom prst="rect">
            <a:avLst/>
          </a:prstGeom>
        </p:spPr>
      </p:pic>
      <p:sp>
        <p:nvSpPr>
          <p:cNvPr id="14" name="Content Placeholder 13"/>
          <p:cNvSpPr>
            <a:spLocks noGrp="1"/>
          </p:cNvSpPr>
          <p:nvPr>
            <p:ph sz="quarter" idx="13"/>
          </p:nvPr>
        </p:nvSpPr>
        <p:spPr>
          <a:xfrm>
            <a:off x="457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Content Placeholder 15"/>
          <p:cNvSpPr>
            <a:spLocks noGrp="1"/>
          </p:cNvSpPr>
          <p:nvPr>
            <p:ph sz="quarter" idx="14"/>
          </p:nvPr>
        </p:nvSpPr>
        <p:spPr>
          <a:xfrm>
            <a:off x="4648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3" name="Group 14"/>
          <p:cNvGrpSpPr/>
          <p:nvPr/>
        </p:nvGrpSpPr>
        <p:grpSpPr>
          <a:xfrm>
            <a:off x="0" y="6631305"/>
            <a:ext cx="9144000" cy="228600"/>
            <a:chOff x="0" y="6583680"/>
            <a:chExt cx="9144000" cy="228600"/>
          </a:xfrm>
        </p:grpSpPr>
        <p:sp>
          <p:nvSpPr>
            <p:cNvPr id="17" name="Rectangle 16"/>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Date Placeholder 19"/>
          <p:cNvSpPr>
            <a:spLocks noGrp="1"/>
          </p:cNvSpPr>
          <p:nvPr>
            <p:ph type="dt" sz="half" idx="15"/>
          </p:nvPr>
        </p:nvSpPr>
        <p:spPr/>
        <p:txBody>
          <a:bodyPr/>
          <a:lstStyle/>
          <a:p>
            <a:fld id="{46429970-AC7A-4A62-8A32-936C20903A2E}" type="datetimeFigureOut">
              <a:rPr lang="en-US" smtClean="0"/>
              <a:t>8/21/2017</a:t>
            </a:fld>
            <a:endParaRPr lang="en-US"/>
          </a:p>
        </p:txBody>
      </p:sp>
      <p:sp>
        <p:nvSpPr>
          <p:cNvPr id="21" name="Slide Number Placeholder 20"/>
          <p:cNvSpPr>
            <a:spLocks noGrp="1"/>
          </p:cNvSpPr>
          <p:nvPr>
            <p:ph type="sldNum" sz="quarter" idx="16"/>
          </p:nvPr>
        </p:nvSpPr>
        <p:spPr/>
        <p:txBody>
          <a:bodyPr/>
          <a:lstStyle/>
          <a:p>
            <a:fld id="{185C669E-99C3-45F1-B7D5-664361015AEF}" type="slidenum">
              <a:rPr lang="en-US" smtClean="0"/>
              <a:t>‹#›</a:t>
            </a:fld>
            <a:endParaRPr lang="en-US"/>
          </a:p>
        </p:txBody>
      </p:sp>
      <p:sp>
        <p:nvSpPr>
          <p:cNvPr id="22" name="Footer Placeholder 21"/>
          <p:cNvSpPr>
            <a:spLocks noGrp="1"/>
          </p:cNvSpPr>
          <p:nvPr>
            <p:ph type="ftr" sz="quarter" idx="17"/>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981200"/>
            <a:ext cx="4040188" cy="411162"/>
          </a:xfrm>
        </p:spPr>
        <p:txBody>
          <a:bodyPr lIns="0" rIns="0" anchor="b">
            <a:noAutofit/>
          </a:bodyPr>
          <a:lstStyle>
            <a:lvl1pPr marL="0" indent="0">
              <a:lnSpc>
                <a:spcPct val="100000"/>
              </a:lnSpc>
              <a:buNone/>
              <a:defRPr sz="16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pic>
        <p:nvPicPr>
          <p:cNvPr id="14" name="Picture 13" descr="4_01.jpg"/>
          <p:cNvPicPr>
            <a:picLocks noChangeAspect="1"/>
          </p:cNvPicPr>
          <p:nvPr/>
        </p:nvPicPr>
        <p:blipFill>
          <a:blip r:embed="rId2"/>
          <a:stretch>
            <a:fillRect/>
          </a:stretch>
        </p:blipFill>
        <p:spPr>
          <a:xfrm>
            <a:off x="0" y="0"/>
            <a:ext cx="9144000" cy="403860"/>
          </a:xfrm>
          <a:prstGeom prst="rect">
            <a:avLst/>
          </a:prstGeom>
        </p:spPr>
      </p:pic>
      <p:sp>
        <p:nvSpPr>
          <p:cNvPr id="15" name="Text Placeholder 2"/>
          <p:cNvSpPr>
            <a:spLocks noGrp="1"/>
          </p:cNvSpPr>
          <p:nvPr>
            <p:ph type="body" idx="13"/>
          </p:nvPr>
        </p:nvSpPr>
        <p:spPr>
          <a:xfrm>
            <a:off x="4648200" y="1981200"/>
            <a:ext cx="4040188" cy="411162"/>
          </a:xfrm>
        </p:spPr>
        <p:txBody>
          <a:bodyPr lIns="0" rIns="0" anchor="b">
            <a:noAutofit/>
          </a:bodyPr>
          <a:lstStyle>
            <a:lvl1pPr marL="0" indent="0">
              <a:lnSpc>
                <a:spcPct val="100000"/>
              </a:lnSpc>
              <a:buNone/>
              <a:defRPr sz="16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7" name="Content Placeholder 16"/>
          <p:cNvSpPr>
            <a:spLocks noGrp="1"/>
          </p:cNvSpPr>
          <p:nvPr>
            <p:ph sz="quarter" idx="14"/>
          </p:nvPr>
        </p:nvSpPr>
        <p:spPr>
          <a:xfrm>
            <a:off x="457200" y="2438400"/>
            <a:ext cx="40386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9" name="Content Placeholder 18"/>
          <p:cNvSpPr>
            <a:spLocks noGrp="1"/>
          </p:cNvSpPr>
          <p:nvPr>
            <p:ph sz="quarter" idx="15"/>
          </p:nvPr>
        </p:nvSpPr>
        <p:spPr>
          <a:xfrm>
            <a:off x="4648200" y="2438400"/>
            <a:ext cx="40386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bar_06.png"/>
          <p:cNvPicPr>
            <a:picLocks noChangeAspect="1"/>
          </p:cNvPicPr>
          <p:nvPr/>
        </p:nvPicPr>
        <p:blipFill>
          <a:blip r:embed="rId3">
            <a:duotone>
              <a:schemeClr val="accent5">
                <a:shade val="45000"/>
                <a:satMod val="135000"/>
              </a:schemeClr>
              <a:prstClr val="white"/>
            </a:duotone>
          </a:blip>
          <a:stretch>
            <a:fillRect/>
          </a:stretch>
        </p:blipFill>
        <p:spPr>
          <a:xfrm>
            <a:off x="0" y="403860"/>
            <a:ext cx="9144000" cy="53340"/>
          </a:xfrm>
          <a:prstGeom prst="rect">
            <a:avLst/>
          </a:prstGeom>
        </p:spPr>
      </p:pic>
      <p:grpSp>
        <p:nvGrpSpPr>
          <p:cNvPr id="4" name="Group 17"/>
          <p:cNvGrpSpPr/>
          <p:nvPr/>
        </p:nvGrpSpPr>
        <p:grpSpPr>
          <a:xfrm>
            <a:off x="0" y="6631305"/>
            <a:ext cx="9144000" cy="228600"/>
            <a:chOff x="0" y="6583680"/>
            <a:chExt cx="9144000" cy="228600"/>
          </a:xfrm>
        </p:grpSpPr>
        <p:sp>
          <p:nvSpPr>
            <p:cNvPr id="20" name="Rectangle 19"/>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Date Placeholder 22"/>
          <p:cNvSpPr>
            <a:spLocks noGrp="1"/>
          </p:cNvSpPr>
          <p:nvPr>
            <p:ph type="dt" sz="half" idx="16"/>
          </p:nvPr>
        </p:nvSpPr>
        <p:spPr/>
        <p:txBody>
          <a:bodyPr/>
          <a:lstStyle/>
          <a:p>
            <a:fld id="{46429970-AC7A-4A62-8A32-936C20903A2E}" type="datetimeFigureOut">
              <a:rPr lang="en-US" smtClean="0"/>
              <a:t>8/21/2017</a:t>
            </a:fld>
            <a:endParaRPr lang="en-US"/>
          </a:p>
        </p:txBody>
      </p:sp>
      <p:sp>
        <p:nvSpPr>
          <p:cNvPr id="24" name="Slide Number Placeholder 23"/>
          <p:cNvSpPr>
            <a:spLocks noGrp="1"/>
          </p:cNvSpPr>
          <p:nvPr>
            <p:ph type="sldNum" sz="quarter" idx="17"/>
          </p:nvPr>
        </p:nvSpPr>
        <p:spPr/>
        <p:txBody>
          <a:bodyPr/>
          <a:lstStyle/>
          <a:p>
            <a:fld id="{185C669E-99C3-45F1-B7D5-664361015AEF}" type="slidenum">
              <a:rPr lang="en-US" smtClean="0"/>
              <a:t>‹#›</a:t>
            </a:fld>
            <a:endParaRPr lang="en-US"/>
          </a:p>
        </p:txBody>
      </p:sp>
      <p:sp>
        <p:nvSpPr>
          <p:cNvPr id="25" name="Footer Placeholder 24"/>
          <p:cNvSpPr>
            <a:spLocks noGrp="1"/>
          </p:cNvSpPr>
          <p:nvPr>
            <p:ph type="ftr" sz="quarter" idx="18"/>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 name="Picture 9" descr="2_01.jpg"/>
          <p:cNvPicPr>
            <a:picLocks noChangeAspect="1"/>
          </p:cNvPicPr>
          <p:nvPr/>
        </p:nvPicPr>
        <p:blipFill>
          <a:blip r:embed="rId2"/>
          <a:stretch>
            <a:fillRect/>
          </a:stretch>
        </p:blipFill>
        <p:spPr>
          <a:xfrm>
            <a:off x="0" y="0"/>
            <a:ext cx="9144000" cy="403860"/>
          </a:xfrm>
          <a:prstGeom prst="rect">
            <a:avLst/>
          </a:prstGeom>
        </p:spPr>
      </p:pic>
      <p:pic>
        <p:nvPicPr>
          <p:cNvPr id="11" name="Picture 10" descr="bar_06.png"/>
          <p:cNvPicPr>
            <a:picLocks noChangeAspect="1"/>
          </p:cNvPicPr>
          <p:nvPr/>
        </p:nvPicPr>
        <p:blipFill>
          <a:blip r:embed="rId3">
            <a:duotone>
              <a:schemeClr val="accent6">
                <a:shade val="45000"/>
                <a:satMod val="135000"/>
              </a:schemeClr>
              <a:prstClr val="white"/>
            </a:duotone>
          </a:blip>
          <a:stretch>
            <a:fillRect/>
          </a:stretch>
        </p:blipFill>
        <p:spPr>
          <a:xfrm>
            <a:off x="0" y="403860"/>
            <a:ext cx="9144000" cy="53340"/>
          </a:xfrm>
          <a:prstGeom prst="rect">
            <a:avLst/>
          </a:prstGeom>
        </p:spPr>
      </p:pic>
      <p:grpSp>
        <p:nvGrpSpPr>
          <p:cNvPr id="3" name="Group 11"/>
          <p:cNvGrpSpPr/>
          <p:nvPr/>
        </p:nvGrpSpPr>
        <p:grpSpPr>
          <a:xfrm>
            <a:off x="0" y="6631305"/>
            <a:ext cx="9144000" cy="228600"/>
            <a:chOff x="0" y="6583680"/>
            <a:chExt cx="9144000" cy="228600"/>
          </a:xfrm>
        </p:grpSpPr>
        <p:sp>
          <p:nvSpPr>
            <p:cNvPr id="13" name="Rectangle 12"/>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Date Placeholder 15"/>
          <p:cNvSpPr>
            <a:spLocks noGrp="1"/>
          </p:cNvSpPr>
          <p:nvPr>
            <p:ph type="dt" sz="half" idx="10"/>
          </p:nvPr>
        </p:nvSpPr>
        <p:spPr/>
        <p:txBody>
          <a:bodyPr/>
          <a:lstStyle/>
          <a:p>
            <a:fld id="{46429970-AC7A-4A62-8A32-936C20903A2E}" type="datetimeFigureOut">
              <a:rPr lang="en-US" smtClean="0"/>
              <a:t>8/21/2017</a:t>
            </a:fld>
            <a:endParaRPr lang="en-US"/>
          </a:p>
        </p:txBody>
      </p:sp>
      <p:sp>
        <p:nvSpPr>
          <p:cNvPr id="17" name="Slide Number Placeholder 16"/>
          <p:cNvSpPr>
            <a:spLocks noGrp="1"/>
          </p:cNvSpPr>
          <p:nvPr>
            <p:ph type="sldNum" sz="quarter" idx="11"/>
          </p:nvPr>
        </p:nvSpPr>
        <p:spPr/>
        <p:txBody>
          <a:bodyPr/>
          <a:lstStyle/>
          <a:p>
            <a:fld id="{185C669E-99C3-45F1-B7D5-664361015AEF}" type="slidenum">
              <a:rPr lang="en-US" smtClean="0"/>
              <a:t>‹#›</a:t>
            </a:fld>
            <a:endParaRPr lang="en-US"/>
          </a:p>
        </p:txBody>
      </p:sp>
      <p:sp>
        <p:nvSpPr>
          <p:cNvPr id="18" name="Footer Placeholder 17"/>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8"/>
          <p:cNvGrpSpPr/>
          <p:nvPr/>
        </p:nvGrpSpPr>
        <p:grpSpPr>
          <a:xfrm>
            <a:off x="0" y="6631305"/>
            <a:ext cx="9144000" cy="228600"/>
            <a:chOff x="0" y="6583680"/>
            <a:chExt cx="9144000" cy="228600"/>
          </a:xfrm>
        </p:grpSpPr>
        <p:sp>
          <p:nvSpPr>
            <p:cNvPr id="10" name="Rectangle 9"/>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Date Placeholder 12"/>
          <p:cNvSpPr>
            <a:spLocks noGrp="1"/>
          </p:cNvSpPr>
          <p:nvPr>
            <p:ph type="dt" sz="half" idx="10"/>
          </p:nvPr>
        </p:nvSpPr>
        <p:spPr/>
        <p:txBody>
          <a:bodyPr/>
          <a:lstStyle/>
          <a:p>
            <a:fld id="{46429970-AC7A-4A62-8A32-936C20903A2E}" type="datetimeFigureOut">
              <a:rPr lang="en-US" smtClean="0"/>
              <a:t>8/21/2017</a:t>
            </a:fld>
            <a:endParaRPr lang="en-US"/>
          </a:p>
        </p:txBody>
      </p:sp>
      <p:sp>
        <p:nvSpPr>
          <p:cNvPr id="14" name="Slide Number Placeholder 13"/>
          <p:cNvSpPr>
            <a:spLocks noGrp="1"/>
          </p:cNvSpPr>
          <p:nvPr>
            <p:ph type="sldNum" sz="quarter" idx="11"/>
          </p:nvPr>
        </p:nvSpPr>
        <p:spPr/>
        <p:txBody>
          <a:bodyPr/>
          <a:lstStyle/>
          <a:p>
            <a:fld id="{185C669E-99C3-45F1-B7D5-664361015AEF}" type="slidenum">
              <a:rPr lang="en-US" smtClean="0"/>
              <a:t>‹#›</a:t>
            </a:fld>
            <a:endParaRPr lang="en-US"/>
          </a:p>
        </p:txBody>
      </p:sp>
      <p:sp>
        <p:nvSpPr>
          <p:cNvPr id="22" name="Footer Placeholder 21"/>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2" name="Picture 11" descr="3_01.jpg"/>
          <p:cNvPicPr>
            <a:picLocks noChangeAspect="1"/>
          </p:cNvPicPr>
          <p:nvPr/>
        </p:nvPicPr>
        <p:blipFill>
          <a:blip r:embed="rId2"/>
          <a:stretch>
            <a:fillRect/>
          </a:stretch>
        </p:blipFill>
        <p:spPr>
          <a:xfrm>
            <a:off x="0" y="0"/>
            <a:ext cx="9144000" cy="403860"/>
          </a:xfrm>
          <a:prstGeom prst="rect">
            <a:avLst/>
          </a:prstGeom>
        </p:spPr>
      </p:pic>
      <p:sp>
        <p:nvSpPr>
          <p:cNvPr id="13" name="Text Placeholder 2"/>
          <p:cNvSpPr>
            <a:spLocks noGrp="1"/>
          </p:cNvSpPr>
          <p:nvPr>
            <p:ph type="title"/>
          </p:nvPr>
        </p:nvSpPr>
        <p:spPr>
          <a:xfrm>
            <a:off x="457200" y="1524000"/>
            <a:ext cx="3352800" cy="914400"/>
          </a:xfrm>
        </p:spPr>
        <p:txBody>
          <a:bodyPr lIns="0" rIns="0" anchor="b">
            <a:noAutofit/>
          </a:bodyPr>
          <a:lstStyle>
            <a:lvl1pPr marL="0" indent="0">
              <a:lnSpc>
                <a:spcPct val="100000"/>
              </a:lnSpc>
              <a:buNone/>
              <a:defRPr sz="18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title style</a:t>
            </a:r>
          </a:p>
        </p:txBody>
      </p:sp>
      <p:sp>
        <p:nvSpPr>
          <p:cNvPr id="15" name="Content Placeholder 14"/>
          <p:cNvSpPr>
            <a:spLocks noGrp="1"/>
          </p:cNvSpPr>
          <p:nvPr>
            <p:ph sz="quarter" idx="14"/>
          </p:nvPr>
        </p:nvSpPr>
        <p:spPr>
          <a:xfrm>
            <a:off x="4419600" y="1524000"/>
            <a:ext cx="42672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idx="2"/>
          </p:nvPr>
        </p:nvSpPr>
        <p:spPr>
          <a:xfrm>
            <a:off x="457201" y="2514599"/>
            <a:ext cx="3352800" cy="3127248"/>
          </a:xfrm>
        </p:spPr>
        <p:txBody>
          <a:bodyPr/>
          <a:lstStyle>
            <a:lvl1pPr marL="0" indent="0">
              <a:lnSpc>
                <a:spcPct val="150000"/>
              </a:lnSpc>
              <a:spcBef>
                <a:spcPts val="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14" name="Picture 13" descr="bar_06.png"/>
          <p:cNvPicPr>
            <a:picLocks noChangeAspect="1"/>
          </p:cNvPicPr>
          <p:nvPr/>
        </p:nvPicPr>
        <p:blipFill>
          <a:blip r:embed="rId3">
            <a:duotone>
              <a:schemeClr val="accent1">
                <a:shade val="45000"/>
                <a:satMod val="135000"/>
              </a:schemeClr>
              <a:prstClr val="white"/>
            </a:duotone>
          </a:blip>
          <a:stretch>
            <a:fillRect/>
          </a:stretch>
        </p:blipFill>
        <p:spPr>
          <a:xfrm>
            <a:off x="0" y="403860"/>
            <a:ext cx="9144000" cy="53340"/>
          </a:xfrm>
          <a:prstGeom prst="rect">
            <a:avLst/>
          </a:prstGeom>
        </p:spPr>
      </p:pic>
      <p:grpSp>
        <p:nvGrpSpPr>
          <p:cNvPr id="2" name="Group 15"/>
          <p:cNvGrpSpPr/>
          <p:nvPr/>
        </p:nvGrpSpPr>
        <p:grpSpPr>
          <a:xfrm>
            <a:off x="0" y="6631305"/>
            <a:ext cx="9144000" cy="228600"/>
            <a:chOff x="0" y="6583680"/>
            <a:chExt cx="9144000" cy="228600"/>
          </a:xfrm>
        </p:grpSpPr>
        <p:sp>
          <p:nvSpPr>
            <p:cNvPr id="17" name="Rectangle 16"/>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Date Placeholder 19"/>
          <p:cNvSpPr>
            <a:spLocks noGrp="1"/>
          </p:cNvSpPr>
          <p:nvPr>
            <p:ph type="dt" sz="half" idx="15"/>
          </p:nvPr>
        </p:nvSpPr>
        <p:spPr/>
        <p:txBody>
          <a:bodyPr/>
          <a:lstStyle/>
          <a:p>
            <a:fld id="{46429970-AC7A-4A62-8A32-936C20903A2E}" type="datetimeFigureOut">
              <a:rPr lang="en-US" smtClean="0"/>
              <a:t>8/21/2017</a:t>
            </a:fld>
            <a:endParaRPr lang="en-US"/>
          </a:p>
        </p:txBody>
      </p:sp>
      <p:sp>
        <p:nvSpPr>
          <p:cNvPr id="21" name="Slide Number Placeholder 20"/>
          <p:cNvSpPr>
            <a:spLocks noGrp="1"/>
          </p:cNvSpPr>
          <p:nvPr>
            <p:ph type="sldNum" sz="quarter" idx="16"/>
          </p:nvPr>
        </p:nvSpPr>
        <p:spPr/>
        <p:txBody>
          <a:bodyPr/>
          <a:lstStyle/>
          <a:p>
            <a:fld id="{185C669E-99C3-45F1-B7D5-664361015AEF}" type="slidenum">
              <a:rPr lang="en-US" smtClean="0"/>
              <a:t>‹#›</a:t>
            </a:fld>
            <a:endParaRPr lang="en-US"/>
          </a:p>
        </p:txBody>
      </p:sp>
      <p:sp>
        <p:nvSpPr>
          <p:cNvPr id="22" name="Footer Placeholder 21"/>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2" name="Group 15"/>
          <p:cNvGrpSpPr/>
          <p:nvPr/>
        </p:nvGrpSpPr>
        <p:grpSpPr>
          <a:xfrm>
            <a:off x="0" y="6631305"/>
            <a:ext cx="9144000" cy="228600"/>
            <a:chOff x="0" y="6583680"/>
            <a:chExt cx="9144000" cy="228600"/>
          </a:xfrm>
        </p:grpSpPr>
        <p:sp>
          <p:nvSpPr>
            <p:cNvPr id="13" name="Rectangle 12"/>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457200" y="1527048"/>
            <a:ext cx="3355848" cy="914400"/>
          </a:xfrm>
        </p:spPr>
        <p:txBody>
          <a:bodyPr anchor="b">
            <a:normAutofit/>
          </a:bodyPr>
          <a:lstStyle>
            <a:lvl1pPr algn="l">
              <a:defRPr lang="en-US" sz="1800" b="1" i="0" kern="1200" cap="all" spc="100" baseline="0" dirty="0" smtClean="0">
                <a:solidFill>
                  <a:schemeClr val="tx2"/>
                </a:solidFill>
                <a:latin typeface="+mn-lt"/>
                <a:ea typeface="+mn-ea"/>
                <a:cs typeface="+mn-cs"/>
              </a:defRPr>
            </a:lvl1pPr>
          </a:lstStyle>
          <a:p>
            <a:pPr marL="0" lvl="0" indent="0" algn="l" defTabSz="914400" rtl="0" eaLnBrk="1" latinLnBrk="0" hangingPunct="1">
              <a:lnSpc>
                <a:spcPct val="100000"/>
              </a:lnSpc>
              <a:spcBef>
                <a:spcPct val="20000"/>
              </a:spcBef>
              <a:spcAft>
                <a:spcPts val="600"/>
              </a:spcAft>
              <a:buFont typeface="Wingdings" pitchFamily="2" charset="2"/>
              <a:buNone/>
            </a:pPr>
            <a:r>
              <a:rPr lang="en-US" smtClean="0"/>
              <a:t>Click to edit Master title style</a:t>
            </a:r>
            <a:endParaRPr lang="en-US" dirty="0"/>
          </a:p>
        </p:txBody>
      </p:sp>
      <p:sp>
        <p:nvSpPr>
          <p:cNvPr id="3" name="Picture Placeholder 2"/>
          <p:cNvSpPr>
            <a:spLocks noGrp="1"/>
          </p:cNvSpPr>
          <p:nvPr>
            <p:ph type="pic" idx="1"/>
          </p:nvPr>
        </p:nvSpPr>
        <p:spPr>
          <a:xfrm>
            <a:off x="4425696" y="1554480"/>
            <a:ext cx="4270248" cy="4059936"/>
          </a:xfrm>
          <a:solidFill>
            <a:schemeClr val="bg1"/>
          </a:solidFill>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514600"/>
            <a:ext cx="3355848" cy="3127248"/>
          </a:xfrm>
        </p:spPr>
        <p:txBody>
          <a:bodyPr/>
          <a:lstStyle>
            <a:lvl1pPr marL="0" indent="0">
              <a:lnSpc>
                <a:spcPct val="150000"/>
              </a:lnSpc>
              <a:spcBef>
                <a:spcPts val="0"/>
              </a:spcBef>
              <a:buNone/>
              <a:defRPr lang="en-US" sz="1400" kern="1200" baseline="0" dirty="0" smtClean="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429970-AC7A-4A62-8A32-936C20903A2E}" type="datetimeFigureOut">
              <a:rPr lang="en-US" smtClean="0"/>
              <a:t>8/21/2017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5C669E-99C3-45F1-B7D5-664361015AEF}" type="slidenum">
              <a:rPr lang="en-US" smtClean="0"/>
              <a:t>‹#›</a:t>
            </a:fld>
            <a:endParaRPr lang="en-US"/>
          </a:p>
        </p:txBody>
      </p:sp>
      <p:pic>
        <p:nvPicPr>
          <p:cNvPr id="8" name="Picture 7" descr="4_01.jpg"/>
          <p:cNvPicPr>
            <a:picLocks noChangeAspect="1"/>
          </p:cNvPicPr>
          <p:nvPr/>
        </p:nvPicPr>
        <p:blipFill>
          <a:blip r:embed="rId2"/>
          <a:stretch>
            <a:fillRect/>
          </a:stretch>
        </p:blipFill>
        <p:spPr>
          <a:xfrm>
            <a:off x="0" y="0"/>
            <a:ext cx="9144000" cy="403860"/>
          </a:xfrm>
          <a:prstGeom prst="rect">
            <a:avLst/>
          </a:prstGeom>
        </p:spPr>
      </p:pic>
      <p:pic>
        <p:nvPicPr>
          <p:cNvPr id="9" name="Picture 8" descr="bar_06.png"/>
          <p:cNvPicPr>
            <a:picLocks noChangeAspect="1"/>
          </p:cNvPicPr>
          <p:nvPr/>
        </p:nvPicPr>
        <p:blipFill>
          <a:blip r:embed="rId3">
            <a:duotone>
              <a:schemeClr val="accent2">
                <a:shade val="45000"/>
                <a:satMod val="135000"/>
              </a:schemeClr>
              <a:prstClr val="white"/>
            </a:duotone>
          </a:blip>
          <a:stretch>
            <a:fillRect/>
          </a:stretch>
        </p:blipFill>
        <p:spPr>
          <a:xfrm>
            <a:off x="0" y="403860"/>
            <a:ext cx="9144000" cy="53340"/>
          </a:xfrm>
          <a:prstGeom prst="rect">
            <a:avLst/>
          </a:prstGeom>
        </p:spPr>
      </p:pic>
      <p:cxnSp>
        <p:nvCxnSpPr>
          <p:cNvPr id="10" name="Straight Connector 9"/>
          <p:cNvCxnSpPr/>
          <p:nvPr/>
        </p:nvCxnSpPr>
        <p:spPr>
          <a:xfrm>
            <a:off x="4419600" y="1524000"/>
            <a:ext cx="4267200"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419600" y="5637212"/>
            <a:ext cx="4267200"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bg1">
                  <a:alpha val="0"/>
                </a:schemeClr>
              </a:gs>
              <a:gs pos="34000">
                <a:schemeClr val="bg1">
                  <a:lumMod val="75000"/>
                  <a:alpha val="61000"/>
                </a:schemeClr>
              </a:gs>
              <a:gs pos="38000">
                <a:schemeClr val="bg1">
                  <a:lumMod val="75000"/>
                  <a:alpha val="76000"/>
                </a:schemeClr>
              </a:gs>
              <a:gs pos="100000">
                <a:schemeClr val="bg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990600"/>
            <a:ext cx="8229600" cy="9144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981200"/>
            <a:ext cx="8229600" cy="4144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6610350"/>
            <a:ext cx="1524000" cy="228600"/>
          </a:xfrm>
          <a:prstGeom prst="rect">
            <a:avLst/>
          </a:prstGeom>
        </p:spPr>
        <p:txBody>
          <a:bodyPr vert="horz" lIns="91440" tIns="45720" rIns="91440" bIns="45720" rtlCol="0" anchor="ctr"/>
          <a:lstStyle>
            <a:lvl1pPr algn="r">
              <a:defRPr sz="900" baseline="0">
                <a:solidFill>
                  <a:schemeClr val="tx1"/>
                </a:solidFill>
              </a:defRPr>
            </a:lvl1pPr>
          </a:lstStyle>
          <a:p>
            <a:fld id="{46429970-AC7A-4A62-8A32-936C20903A2E}" type="datetimeFigureOut">
              <a:rPr lang="en-US" smtClean="0"/>
              <a:t>8/21/2017</a:t>
            </a:fld>
            <a:endParaRPr lang="en-US"/>
          </a:p>
        </p:txBody>
      </p:sp>
      <p:sp>
        <p:nvSpPr>
          <p:cNvPr id="5" name="Footer Placeholder 4"/>
          <p:cNvSpPr>
            <a:spLocks noGrp="1"/>
          </p:cNvSpPr>
          <p:nvPr>
            <p:ph type="ftr" sz="quarter" idx="3"/>
          </p:nvPr>
        </p:nvSpPr>
        <p:spPr>
          <a:xfrm>
            <a:off x="457200" y="6610350"/>
            <a:ext cx="6629400" cy="228600"/>
          </a:xfrm>
          <a:prstGeom prst="rect">
            <a:avLst/>
          </a:prstGeom>
        </p:spPr>
        <p:txBody>
          <a:bodyPr vert="horz" lIns="91440" tIns="45720" rIns="91440" bIns="45720" rtlCol="0" anchor="ctr"/>
          <a:lstStyle>
            <a:lvl1pPr algn="r">
              <a:defRPr sz="900" baseline="0">
                <a:solidFill>
                  <a:schemeClr val="tx1"/>
                </a:solidFill>
              </a:defRPr>
            </a:lvl1pPr>
          </a:lstStyle>
          <a:p>
            <a:endParaRPr lang="en-US"/>
          </a:p>
        </p:txBody>
      </p:sp>
      <p:sp>
        <p:nvSpPr>
          <p:cNvPr id="6" name="Slide Number Placeholder 5"/>
          <p:cNvSpPr>
            <a:spLocks noGrp="1"/>
          </p:cNvSpPr>
          <p:nvPr>
            <p:ph type="sldNum" sz="quarter" idx="4"/>
          </p:nvPr>
        </p:nvSpPr>
        <p:spPr>
          <a:xfrm>
            <a:off x="8742680" y="6610350"/>
            <a:ext cx="381000" cy="228600"/>
          </a:xfrm>
          <a:prstGeom prst="rect">
            <a:avLst/>
          </a:prstGeom>
        </p:spPr>
        <p:txBody>
          <a:bodyPr vert="horz" lIns="91440" tIns="45720" rIns="91440" bIns="45720" rtlCol="0" anchor="ctr"/>
          <a:lstStyle>
            <a:lvl1pPr algn="r">
              <a:defRPr sz="900" baseline="0">
                <a:solidFill>
                  <a:schemeClr val="tx1"/>
                </a:solidFill>
              </a:defRPr>
            </a:lvl1pPr>
          </a:lstStyle>
          <a:p>
            <a:fld id="{185C669E-99C3-45F1-B7D5-664361015AE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Font typeface="Wingdings" pitchFamily="2" charset="2"/>
        <a:buChar char="§"/>
        <a:defRPr sz="2000" kern="1200" baseline="0">
          <a:solidFill>
            <a:schemeClr val="tx2"/>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Char char="§"/>
        <a:defRPr sz="1600" kern="1200" baseline="0">
          <a:solidFill>
            <a:schemeClr val="tx2"/>
          </a:solidFill>
          <a:latin typeface="+mn-lt"/>
          <a:ea typeface="+mn-ea"/>
          <a:cs typeface="+mn-cs"/>
        </a:defRPr>
      </a:lvl2pPr>
      <a:lvl3pPr marL="1143000" indent="-228600" algn="l" defTabSz="914400" rtl="0" eaLnBrk="1" latinLnBrk="0" hangingPunct="1">
        <a:lnSpc>
          <a:spcPct val="100000"/>
        </a:lnSpc>
        <a:spcBef>
          <a:spcPct val="20000"/>
        </a:spcBef>
        <a:spcAft>
          <a:spcPts val="600"/>
        </a:spcAft>
        <a:buFont typeface="Wingdings" pitchFamily="2" charset="2"/>
        <a:buNone/>
        <a:defRPr sz="1400" kern="1200" baseline="0">
          <a:solidFill>
            <a:schemeClr val="tx2"/>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5pPr>
      <a:lvl6pPr marL="25146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6pPr>
      <a:lvl7pPr marL="29718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7pPr>
      <a:lvl8pPr marL="34290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8pPr>
      <a:lvl9pPr marL="38862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www.socrative.com/"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Economic Systems</a:t>
            </a:r>
            <a:endParaRPr lang="en-US" dirty="0"/>
          </a:p>
        </p:txBody>
      </p:sp>
      <p:sp>
        <p:nvSpPr>
          <p:cNvPr id="3" name="Subtitle 2"/>
          <p:cNvSpPr>
            <a:spLocks noGrp="1"/>
          </p:cNvSpPr>
          <p:nvPr>
            <p:ph type="subTitle" idx="1"/>
          </p:nvPr>
        </p:nvSpPr>
        <p:spPr/>
        <p:txBody>
          <a:bodyPr/>
          <a:lstStyle/>
          <a:p>
            <a:r>
              <a:rPr lang="en-US" dirty="0" smtClean="0"/>
              <a:t>SSEF4</a:t>
            </a:r>
            <a:endParaRPr lang="en-US" dirty="0"/>
          </a:p>
        </p:txBody>
      </p:sp>
    </p:spTree>
    <p:extLst>
      <p:ext uri="{BB962C8B-B14F-4D97-AF65-F5344CB8AC3E}">
        <p14:creationId xmlns:p14="http://schemas.microsoft.com/office/powerpoint/2010/main" val="204124191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327" y="19291"/>
            <a:ext cx="6781800" cy="1069975"/>
          </a:xfrm>
        </p:spPr>
        <p:txBody>
          <a:bodyPr/>
          <a:lstStyle/>
          <a:p>
            <a:r>
              <a:rPr lang="en-US" dirty="0" smtClean="0"/>
              <a:t>Essential Question:</a:t>
            </a:r>
            <a:endParaRPr lang="en-US" dirty="0"/>
          </a:p>
        </p:txBody>
      </p:sp>
      <p:sp>
        <p:nvSpPr>
          <p:cNvPr id="3" name="Subtitle 2"/>
          <p:cNvSpPr>
            <a:spLocks noGrp="1"/>
          </p:cNvSpPr>
          <p:nvPr>
            <p:ph type="subTitle" idx="1"/>
          </p:nvPr>
        </p:nvSpPr>
        <p:spPr>
          <a:xfrm>
            <a:off x="382928" y="1155680"/>
            <a:ext cx="6781800" cy="2057400"/>
          </a:xfrm>
        </p:spPr>
        <p:txBody>
          <a:bodyPr>
            <a:normAutofit/>
          </a:bodyPr>
          <a:lstStyle/>
          <a:p>
            <a:r>
              <a:rPr lang="en-US" dirty="0" smtClean="0"/>
              <a:t>How do governments answer the three basic economic questions of what to produce, how to produce, and for whom to produce?</a:t>
            </a:r>
            <a:endParaRPr lang="en-US" dirty="0"/>
          </a:p>
          <a:p>
            <a:endParaRPr lang="en-US" dirty="0"/>
          </a:p>
        </p:txBody>
      </p:sp>
      <p:pic>
        <p:nvPicPr>
          <p:cNvPr id="5" name="Picture 4"/>
          <p:cNvPicPr>
            <a:picLocks noChangeAspect="1"/>
          </p:cNvPicPr>
          <p:nvPr/>
        </p:nvPicPr>
        <p:blipFill>
          <a:blip r:embed="rId2"/>
          <a:stretch>
            <a:fillRect/>
          </a:stretch>
        </p:blipFill>
        <p:spPr>
          <a:xfrm>
            <a:off x="228600" y="2514600"/>
            <a:ext cx="8610600" cy="3857625"/>
          </a:xfrm>
          <a:prstGeom prst="rect">
            <a:avLst/>
          </a:prstGeom>
        </p:spPr>
      </p:pic>
    </p:spTree>
    <p:extLst>
      <p:ext uri="{BB962C8B-B14F-4D97-AF65-F5344CB8AC3E}">
        <p14:creationId xmlns:p14="http://schemas.microsoft.com/office/powerpoint/2010/main" val="51000527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a:t>Every society must contend with the problem of </a:t>
            </a:r>
            <a:r>
              <a:rPr lang="en-US" dirty="0" smtClean="0"/>
              <a:t>scarcity; </a:t>
            </a:r>
            <a:r>
              <a:rPr lang="en-US" dirty="0"/>
              <a:t>must develop an economic system to determine how to use its limited productive resources to answer the three basic economic questions. </a:t>
            </a:r>
          </a:p>
          <a:p>
            <a:r>
              <a:rPr lang="en-US" b="1" dirty="0"/>
              <a:t>What </a:t>
            </a:r>
            <a:r>
              <a:rPr lang="en-US" dirty="0"/>
              <a:t>goods and services will be produced? </a:t>
            </a:r>
          </a:p>
          <a:p>
            <a:r>
              <a:rPr lang="en-US" b="1" dirty="0"/>
              <a:t>How </a:t>
            </a:r>
            <a:r>
              <a:rPr lang="en-US" dirty="0"/>
              <a:t>will goods and services be produced? </a:t>
            </a:r>
          </a:p>
          <a:p>
            <a:r>
              <a:rPr lang="en-US" b="1" dirty="0"/>
              <a:t>Who </a:t>
            </a:r>
            <a:r>
              <a:rPr lang="en-US" dirty="0"/>
              <a:t>will consume the goods and services? </a:t>
            </a:r>
          </a:p>
        </p:txBody>
      </p:sp>
    </p:spTree>
    <p:extLst>
      <p:ext uri="{BB962C8B-B14F-4D97-AF65-F5344CB8AC3E}">
        <p14:creationId xmlns:p14="http://schemas.microsoft.com/office/powerpoint/2010/main" val="304265496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10"/>
          <p:cNvGraphicFramePr>
            <a:graphicFrameLocks noGrp="1"/>
          </p:cNvGraphicFramePr>
          <p:nvPr>
            <p:ph idx="1"/>
            <p:extLst/>
          </p:nvPr>
        </p:nvGraphicFramePr>
        <p:xfrm>
          <a:off x="-1" y="0"/>
          <a:ext cx="9144000" cy="6934200"/>
        </p:xfrm>
        <a:graphic>
          <a:graphicData uri="http://schemas.openxmlformats.org/drawingml/2006/table">
            <a:tbl>
              <a:tblPr firstRow="1" bandRow="1">
                <a:tableStyleId>{5C22544A-7EE6-4342-B048-85BDC9FD1C3A}</a:tableStyleId>
              </a:tblPr>
              <a:tblGrid>
                <a:gridCol w="1234441">
                  <a:extLst>
                    <a:ext uri="{9D8B030D-6E8A-4147-A177-3AD203B41FA5}">
                      <a16:colId xmlns:a16="http://schemas.microsoft.com/office/drawing/2014/main" val="20000"/>
                    </a:ext>
                  </a:extLst>
                </a:gridCol>
                <a:gridCol w="2423159">
                  <a:extLst>
                    <a:ext uri="{9D8B030D-6E8A-4147-A177-3AD203B41FA5}">
                      <a16:colId xmlns:a16="http://schemas.microsoft.com/office/drawing/2014/main" val="20001"/>
                    </a:ext>
                  </a:extLst>
                </a:gridCol>
                <a:gridCol w="1383031">
                  <a:extLst>
                    <a:ext uri="{9D8B030D-6E8A-4147-A177-3AD203B41FA5}">
                      <a16:colId xmlns:a16="http://schemas.microsoft.com/office/drawing/2014/main" val="20002"/>
                    </a:ext>
                  </a:extLst>
                </a:gridCol>
                <a:gridCol w="2274569">
                  <a:extLst>
                    <a:ext uri="{9D8B030D-6E8A-4147-A177-3AD203B41FA5}">
                      <a16:colId xmlns:a16="http://schemas.microsoft.com/office/drawing/2014/main" val="20003"/>
                    </a:ext>
                  </a:extLst>
                </a:gridCol>
                <a:gridCol w="1828800">
                  <a:extLst>
                    <a:ext uri="{9D8B030D-6E8A-4147-A177-3AD203B41FA5}">
                      <a16:colId xmlns:a16="http://schemas.microsoft.com/office/drawing/2014/main" val="20004"/>
                    </a:ext>
                  </a:extLst>
                </a:gridCol>
              </a:tblGrid>
              <a:tr h="793212">
                <a:tc>
                  <a:txBody>
                    <a:bodyPr/>
                    <a:lstStyle/>
                    <a:p>
                      <a:r>
                        <a:rPr lang="en-US" sz="2000" dirty="0" smtClean="0"/>
                        <a:t>Type</a:t>
                      </a:r>
                      <a:endParaRPr lang="en-US" sz="2000" dirty="0"/>
                    </a:p>
                  </a:txBody>
                  <a:tcPr marL="68580" marR="68580" marT="34290" marB="34290"/>
                </a:tc>
                <a:tc>
                  <a:txBody>
                    <a:bodyPr/>
                    <a:lstStyle/>
                    <a:p>
                      <a:r>
                        <a:rPr lang="en-US" sz="2000" dirty="0" smtClean="0"/>
                        <a:t>Description</a:t>
                      </a:r>
                      <a:endParaRPr lang="en-US" sz="2000" dirty="0"/>
                    </a:p>
                  </a:txBody>
                  <a:tcPr marL="68580" marR="68580" marT="34290" marB="34290"/>
                </a:tc>
                <a:tc>
                  <a:txBody>
                    <a:bodyPr/>
                    <a:lstStyle/>
                    <a:p>
                      <a:r>
                        <a:rPr lang="en-US" sz="2000" dirty="0" smtClean="0"/>
                        <a:t>Example</a:t>
                      </a:r>
                      <a:endParaRPr lang="en-US" sz="2000" dirty="0"/>
                    </a:p>
                  </a:txBody>
                  <a:tcPr marL="68580" marR="68580" marT="34290" marB="34290"/>
                </a:tc>
                <a:tc>
                  <a:txBody>
                    <a:bodyPr/>
                    <a:lstStyle/>
                    <a:p>
                      <a:r>
                        <a:rPr lang="en-US" sz="2000" dirty="0" smtClean="0"/>
                        <a:t>Pros</a:t>
                      </a:r>
                      <a:endParaRPr lang="en-US" sz="2000" dirty="0"/>
                    </a:p>
                  </a:txBody>
                  <a:tcPr marL="68580" marR="68580" marT="34290" marB="34290"/>
                </a:tc>
                <a:tc>
                  <a:txBody>
                    <a:bodyPr/>
                    <a:lstStyle/>
                    <a:p>
                      <a:r>
                        <a:rPr lang="en-US" sz="2000" dirty="0" smtClean="0"/>
                        <a:t>Cons</a:t>
                      </a:r>
                      <a:endParaRPr lang="en-US" sz="2000" dirty="0"/>
                    </a:p>
                  </a:txBody>
                  <a:tcPr marL="68580" marR="68580" marT="34290" marB="34290"/>
                </a:tc>
                <a:extLst>
                  <a:ext uri="{0D108BD9-81ED-4DB2-BD59-A6C34878D82A}">
                    <a16:rowId xmlns:a16="http://schemas.microsoft.com/office/drawing/2014/main" val="10000"/>
                  </a:ext>
                </a:extLst>
              </a:tr>
              <a:tr h="1535247">
                <a:tc>
                  <a:txBody>
                    <a:bodyPr/>
                    <a:lstStyle/>
                    <a:p>
                      <a:r>
                        <a:rPr lang="en-US" sz="2000" dirty="0" smtClean="0"/>
                        <a:t>Command</a:t>
                      </a:r>
                      <a:endParaRPr lang="en-US" sz="2000" dirty="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extLst>
                  <a:ext uri="{0D108BD9-81ED-4DB2-BD59-A6C34878D82A}">
                    <a16:rowId xmlns:a16="http://schemas.microsoft.com/office/drawing/2014/main" val="10001"/>
                  </a:ext>
                </a:extLst>
              </a:tr>
              <a:tr h="1535247">
                <a:tc>
                  <a:txBody>
                    <a:bodyPr/>
                    <a:lstStyle/>
                    <a:p>
                      <a:r>
                        <a:rPr lang="en-US" sz="2000" dirty="0" smtClean="0"/>
                        <a:t>Market</a:t>
                      </a:r>
                      <a:endParaRPr lang="en-US" sz="2000" dirty="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extLst>
                  <a:ext uri="{0D108BD9-81ED-4DB2-BD59-A6C34878D82A}">
                    <a16:rowId xmlns:a16="http://schemas.microsoft.com/office/drawing/2014/main" val="10002"/>
                  </a:ext>
                </a:extLst>
              </a:tr>
              <a:tr h="1535247">
                <a:tc>
                  <a:txBody>
                    <a:bodyPr/>
                    <a:lstStyle/>
                    <a:p>
                      <a:r>
                        <a:rPr lang="en-US" sz="2000" dirty="0" smtClean="0"/>
                        <a:t>Mixed</a:t>
                      </a:r>
                      <a:endParaRPr lang="en-US" sz="2000" dirty="0"/>
                    </a:p>
                  </a:txBody>
                  <a:tcPr marL="68580" marR="68580" marT="34290" marB="34290"/>
                </a:tc>
                <a:tc>
                  <a:txBody>
                    <a:bodyPr/>
                    <a:lstStyle/>
                    <a:p>
                      <a:endParaRPr lang="en-US" sz="1400" dirty="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extLst>
                  <a:ext uri="{0D108BD9-81ED-4DB2-BD59-A6C34878D82A}">
                    <a16:rowId xmlns:a16="http://schemas.microsoft.com/office/drawing/2014/main" val="10003"/>
                  </a:ext>
                </a:extLst>
              </a:tr>
              <a:tr h="1535247">
                <a:tc>
                  <a:txBody>
                    <a:bodyPr/>
                    <a:lstStyle/>
                    <a:p>
                      <a:r>
                        <a:rPr lang="en-US" sz="1800" dirty="0" smtClean="0"/>
                        <a:t>Traditional</a:t>
                      </a:r>
                      <a:endParaRPr lang="en-US" sz="1800" dirty="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tc>
                  <a:txBody>
                    <a:bodyPr/>
                    <a:lstStyle/>
                    <a:p>
                      <a:endParaRPr lang="en-US" sz="1400" dirty="0"/>
                    </a:p>
                  </a:txBody>
                  <a:tcPr marL="68580" marR="68580" marT="34290" marB="3429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54976619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229600" cy="914400"/>
          </a:xfrm>
        </p:spPr>
        <p:txBody>
          <a:bodyPr/>
          <a:lstStyle/>
          <a:p>
            <a:r>
              <a:rPr lang="en-US" dirty="0" smtClean="0"/>
              <a:t>Types of Economic Systems</a:t>
            </a:r>
            <a:endParaRPr lang="en-US" dirty="0"/>
          </a:p>
        </p:txBody>
      </p:sp>
      <p:sp>
        <p:nvSpPr>
          <p:cNvPr id="3" name="Content Placeholder 2"/>
          <p:cNvSpPr>
            <a:spLocks noGrp="1"/>
          </p:cNvSpPr>
          <p:nvPr>
            <p:ph idx="1"/>
          </p:nvPr>
        </p:nvSpPr>
        <p:spPr>
          <a:xfrm>
            <a:off x="304800" y="1295400"/>
            <a:ext cx="8229600" cy="4144963"/>
          </a:xfrm>
        </p:spPr>
        <p:txBody>
          <a:bodyPr/>
          <a:lstStyle/>
          <a:p>
            <a:r>
              <a:rPr lang="en-US" dirty="0"/>
              <a:t>Three types of economic systems exist to answer these questions. </a:t>
            </a:r>
          </a:p>
          <a:p>
            <a:r>
              <a:rPr lang="en-US" b="1" dirty="0"/>
              <a:t>Traditional </a:t>
            </a:r>
            <a:r>
              <a:rPr lang="en-US" dirty="0"/>
              <a:t>– </a:t>
            </a:r>
            <a:r>
              <a:rPr lang="en-US" dirty="0" smtClean="0"/>
              <a:t>Economic </a:t>
            </a:r>
            <a:r>
              <a:rPr lang="en-US" dirty="0"/>
              <a:t>decisions are based on custom and historical precedent.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2438400"/>
            <a:ext cx="8382000" cy="4038600"/>
          </a:xfrm>
          <a:prstGeom prst="rect">
            <a:avLst/>
          </a:prstGeom>
        </p:spPr>
      </p:pic>
    </p:spTree>
    <p:extLst>
      <p:ext uri="{BB962C8B-B14F-4D97-AF65-F5344CB8AC3E}">
        <p14:creationId xmlns:p14="http://schemas.microsoft.com/office/powerpoint/2010/main" val="345605055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229600" cy="914400"/>
          </a:xfrm>
        </p:spPr>
        <p:txBody>
          <a:bodyPr/>
          <a:lstStyle/>
          <a:p>
            <a:r>
              <a:rPr lang="en-US" dirty="0" smtClean="0"/>
              <a:t>Types of Economic Systems</a:t>
            </a:r>
            <a:endParaRPr lang="en-US" dirty="0"/>
          </a:p>
        </p:txBody>
      </p:sp>
      <p:sp>
        <p:nvSpPr>
          <p:cNvPr id="3" name="Content Placeholder 2"/>
          <p:cNvSpPr>
            <a:spLocks noGrp="1"/>
          </p:cNvSpPr>
          <p:nvPr>
            <p:ph idx="1"/>
          </p:nvPr>
        </p:nvSpPr>
        <p:spPr>
          <a:xfrm>
            <a:off x="304800" y="1295400"/>
            <a:ext cx="8229600" cy="4144963"/>
          </a:xfrm>
        </p:spPr>
        <p:txBody>
          <a:bodyPr/>
          <a:lstStyle/>
          <a:p>
            <a:r>
              <a:rPr lang="en-US" dirty="0"/>
              <a:t>Three types of economic systems exist to answer these questions. </a:t>
            </a:r>
            <a:r>
              <a:rPr lang="en-US" dirty="0" smtClean="0"/>
              <a:t>. </a:t>
            </a:r>
            <a:endParaRPr lang="en-US" dirty="0"/>
          </a:p>
          <a:p>
            <a:r>
              <a:rPr lang="en-US" b="1" dirty="0"/>
              <a:t>Command </a:t>
            </a:r>
            <a:r>
              <a:rPr lang="en-US" dirty="0"/>
              <a:t>– </a:t>
            </a:r>
            <a:r>
              <a:rPr lang="en-US" dirty="0" smtClean="0"/>
              <a:t>Government </a:t>
            </a:r>
            <a:r>
              <a:rPr lang="en-US" dirty="0"/>
              <a:t>planning groups make the basic economic decisions. They determine such things as which goods and services to produce, their prices, and wage rates. </a:t>
            </a:r>
          </a:p>
        </p:txBody>
      </p:sp>
      <p:pic>
        <p:nvPicPr>
          <p:cNvPr id="5" name="Picture 4"/>
          <p:cNvPicPr>
            <a:picLocks noChangeAspect="1"/>
          </p:cNvPicPr>
          <p:nvPr/>
        </p:nvPicPr>
        <p:blipFill>
          <a:blip r:embed="rId2"/>
          <a:stretch>
            <a:fillRect/>
          </a:stretch>
        </p:blipFill>
        <p:spPr>
          <a:xfrm>
            <a:off x="76200" y="2971800"/>
            <a:ext cx="8763000" cy="3733800"/>
          </a:xfrm>
          <a:prstGeom prst="rect">
            <a:avLst/>
          </a:prstGeom>
        </p:spPr>
      </p:pic>
    </p:spTree>
    <p:extLst>
      <p:ext uri="{BB962C8B-B14F-4D97-AF65-F5344CB8AC3E}">
        <p14:creationId xmlns:p14="http://schemas.microsoft.com/office/powerpoint/2010/main" val="233117036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229600" cy="914400"/>
          </a:xfrm>
        </p:spPr>
        <p:txBody>
          <a:bodyPr/>
          <a:lstStyle/>
          <a:p>
            <a:r>
              <a:rPr lang="en-US" dirty="0" smtClean="0"/>
              <a:t>Types of Economic Systems</a:t>
            </a:r>
            <a:endParaRPr lang="en-US" dirty="0"/>
          </a:p>
        </p:txBody>
      </p:sp>
      <p:sp>
        <p:nvSpPr>
          <p:cNvPr id="3" name="Content Placeholder 2"/>
          <p:cNvSpPr>
            <a:spLocks noGrp="1"/>
          </p:cNvSpPr>
          <p:nvPr>
            <p:ph idx="1"/>
          </p:nvPr>
        </p:nvSpPr>
        <p:spPr>
          <a:xfrm>
            <a:off x="304800" y="1295400"/>
            <a:ext cx="8229600" cy="4144963"/>
          </a:xfrm>
        </p:spPr>
        <p:txBody>
          <a:bodyPr/>
          <a:lstStyle/>
          <a:p>
            <a:r>
              <a:rPr lang="en-US" dirty="0"/>
              <a:t>Three types of economic systems exist to answer these questions. </a:t>
            </a:r>
          </a:p>
          <a:p>
            <a:r>
              <a:rPr lang="en-US" b="1" dirty="0" smtClean="0"/>
              <a:t>Market </a:t>
            </a:r>
            <a:r>
              <a:rPr lang="en-US" dirty="0" smtClean="0"/>
              <a:t>– Economic </a:t>
            </a:r>
            <a:r>
              <a:rPr lang="en-US" dirty="0"/>
              <a:t>decisions are guided by the changes in prices that occur as individual buyers and sellers interact in the market place (which it is also referred to as a price system). Other names for market systems are free enterprise, capitalism, and laissez-faire. </a:t>
            </a:r>
          </a:p>
        </p:txBody>
      </p:sp>
      <p:pic>
        <p:nvPicPr>
          <p:cNvPr id="5" name="Picture 4"/>
          <p:cNvPicPr>
            <a:picLocks noChangeAspect="1"/>
          </p:cNvPicPr>
          <p:nvPr/>
        </p:nvPicPr>
        <p:blipFill>
          <a:blip r:embed="rId2"/>
          <a:stretch>
            <a:fillRect/>
          </a:stretch>
        </p:blipFill>
        <p:spPr>
          <a:xfrm>
            <a:off x="304800" y="3116263"/>
            <a:ext cx="8534400" cy="3238500"/>
          </a:xfrm>
          <a:prstGeom prst="rect">
            <a:avLst/>
          </a:prstGeom>
        </p:spPr>
      </p:pic>
    </p:spTree>
    <p:extLst>
      <p:ext uri="{BB962C8B-B14F-4D97-AF65-F5344CB8AC3E}">
        <p14:creationId xmlns:p14="http://schemas.microsoft.com/office/powerpoint/2010/main" val="14676735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39" y="457200"/>
            <a:ext cx="8229600" cy="914400"/>
          </a:xfrm>
        </p:spPr>
        <p:txBody>
          <a:bodyPr/>
          <a:lstStyle/>
          <a:p>
            <a:r>
              <a:rPr lang="en-US" dirty="0" smtClean="0"/>
              <a:t>Mixed Economies</a:t>
            </a:r>
            <a:endParaRPr lang="en-US" dirty="0"/>
          </a:p>
        </p:txBody>
      </p:sp>
      <p:sp>
        <p:nvSpPr>
          <p:cNvPr id="3" name="Content Placeholder 2"/>
          <p:cNvSpPr>
            <a:spLocks noGrp="1"/>
          </p:cNvSpPr>
          <p:nvPr>
            <p:ph idx="1"/>
          </p:nvPr>
        </p:nvSpPr>
        <p:spPr>
          <a:xfrm>
            <a:off x="228600" y="1343628"/>
            <a:ext cx="8229600" cy="4144963"/>
          </a:xfrm>
        </p:spPr>
        <p:txBody>
          <a:bodyPr/>
          <a:lstStyle/>
          <a:p>
            <a:r>
              <a:rPr lang="en-US" dirty="0" smtClean="0"/>
              <a:t>To </a:t>
            </a:r>
            <a:r>
              <a:rPr lang="en-US" dirty="0"/>
              <a:t>some degree, all modern economies exhibit characteristics of both systems and are often referred to as </a:t>
            </a:r>
            <a:r>
              <a:rPr lang="en-US" b="1" dirty="0"/>
              <a:t>mixed </a:t>
            </a:r>
            <a:r>
              <a:rPr lang="en-US" dirty="0"/>
              <a:t>economies. </a:t>
            </a:r>
            <a:endParaRPr lang="en-US" dirty="0" smtClean="0"/>
          </a:p>
          <a:p>
            <a:r>
              <a:rPr lang="en-US" dirty="0" smtClean="0"/>
              <a:t>However</a:t>
            </a:r>
            <a:r>
              <a:rPr lang="en-US" dirty="0"/>
              <a:t>, most economies are closer to one type of economic system than another.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999" y="2819400"/>
            <a:ext cx="8293261" cy="3800475"/>
          </a:xfrm>
          <a:prstGeom prst="rect">
            <a:avLst/>
          </a:prstGeom>
        </p:spPr>
      </p:pic>
    </p:spTree>
    <p:extLst>
      <p:ext uri="{BB962C8B-B14F-4D97-AF65-F5344CB8AC3E}">
        <p14:creationId xmlns:p14="http://schemas.microsoft.com/office/powerpoint/2010/main" val="123721291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10"/>
          <p:cNvGraphicFramePr>
            <a:graphicFrameLocks noGrp="1"/>
          </p:cNvGraphicFramePr>
          <p:nvPr>
            <p:ph idx="1"/>
            <p:extLst>
              <p:ext uri="{D42A27DB-BD31-4B8C-83A1-F6EECF244321}">
                <p14:modId xmlns:p14="http://schemas.microsoft.com/office/powerpoint/2010/main" val="1289159560"/>
              </p:ext>
            </p:extLst>
          </p:nvPr>
        </p:nvGraphicFramePr>
        <p:xfrm>
          <a:off x="-1" y="0"/>
          <a:ext cx="9144000" cy="6934200"/>
        </p:xfrm>
        <a:graphic>
          <a:graphicData uri="http://schemas.openxmlformats.org/drawingml/2006/table">
            <a:tbl>
              <a:tblPr firstRow="1" bandRow="1">
                <a:tableStyleId>{5C22544A-7EE6-4342-B048-85BDC9FD1C3A}</a:tableStyleId>
              </a:tblPr>
              <a:tblGrid>
                <a:gridCol w="1234441">
                  <a:extLst>
                    <a:ext uri="{9D8B030D-6E8A-4147-A177-3AD203B41FA5}">
                      <a16:colId xmlns:a16="http://schemas.microsoft.com/office/drawing/2014/main" val="20000"/>
                    </a:ext>
                  </a:extLst>
                </a:gridCol>
                <a:gridCol w="2423159">
                  <a:extLst>
                    <a:ext uri="{9D8B030D-6E8A-4147-A177-3AD203B41FA5}">
                      <a16:colId xmlns:a16="http://schemas.microsoft.com/office/drawing/2014/main" val="20001"/>
                    </a:ext>
                  </a:extLst>
                </a:gridCol>
                <a:gridCol w="1383031">
                  <a:extLst>
                    <a:ext uri="{9D8B030D-6E8A-4147-A177-3AD203B41FA5}">
                      <a16:colId xmlns:a16="http://schemas.microsoft.com/office/drawing/2014/main" val="20002"/>
                    </a:ext>
                  </a:extLst>
                </a:gridCol>
                <a:gridCol w="2274569">
                  <a:extLst>
                    <a:ext uri="{9D8B030D-6E8A-4147-A177-3AD203B41FA5}">
                      <a16:colId xmlns:a16="http://schemas.microsoft.com/office/drawing/2014/main" val="20003"/>
                    </a:ext>
                  </a:extLst>
                </a:gridCol>
                <a:gridCol w="1828800">
                  <a:extLst>
                    <a:ext uri="{9D8B030D-6E8A-4147-A177-3AD203B41FA5}">
                      <a16:colId xmlns:a16="http://schemas.microsoft.com/office/drawing/2014/main" val="20004"/>
                    </a:ext>
                  </a:extLst>
                </a:gridCol>
              </a:tblGrid>
              <a:tr h="793212">
                <a:tc>
                  <a:txBody>
                    <a:bodyPr/>
                    <a:lstStyle/>
                    <a:p>
                      <a:r>
                        <a:rPr lang="en-US" sz="2000" dirty="0" smtClean="0"/>
                        <a:t>Type</a:t>
                      </a:r>
                      <a:endParaRPr lang="en-US" sz="2000" dirty="0"/>
                    </a:p>
                  </a:txBody>
                  <a:tcPr marL="68580" marR="68580" marT="34290" marB="34290"/>
                </a:tc>
                <a:tc>
                  <a:txBody>
                    <a:bodyPr/>
                    <a:lstStyle/>
                    <a:p>
                      <a:r>
                        <a:rPr lang="en-US" sz="2000" dirty="0" smtClean="0"/>
                        <a:t>Description</a:t>
                      </a:r>
                      <a:endParaRPr lang="en-US" sz="2000" dirty="0"/>
                    </a:p>
                  </a:txBody>
                  <a:tcPr marL="68580" marR="68580" marT="34290" marB="34290"/>
                </a:tc>
                <a:tc>
                  <a:txBody>
                    <a:bodyPr/>
                    <a:lstStyle/>
                    <a:p>
                      <a:r>
                        <a:rPr lang="en-US" sz="2000" dirty="0" smtClean="0"/>
                        <a:t>Example</a:t>
                      </a:r>
                      <a:endParaRPr lang="en-US" sz="2000" dirty="0"/>
                    </a:p>
                  </a:txBody>
                  <a:tcPr marL="68580" marR="68580" marT="34290" marB="34290"/>
                </a:tc>
                <a:tc>
                  <a:txBody>
                    <a:bodyPr/>
                    <a:lstStyle/>
                    <a:p>
                      <a:r>
                        <a:rPr lang="en-US" sz="2000" dirty="0" smtClean="0"/>
                        <a:t>Pros</a:t>
                      </a:r>
                      <a:endParaRPr lang="en-US" sz="2000" dirty="0"/>
                    </a:p>
                  </a:txBody>
                  <a:tcPr marL="68580" marR="68580" marT="34290" marB="34290"/>
                </a:tc>
                <a:tc>
                  <a:txBody>
                    <a:bodyPr/>
                    <a:lstStyle/>
                    <a:p>
                      <a:r>
                        <a:rPr lang="en-US" sz="2000" dirty="0" smtClean="0"/>
                        <a:t>Cons</a:t>
                      </a:r>
                      <a:endParaRPr lang="en-US" sz="2000" dirty="0"/>
                    </a:p>
                  </a:txBody>
                  <a:tcPr marL="68580" marR="68580" marT="34290" marB="34290"/>
                </a:tc>
                <a:extLst>
                  <a:ext uri="{0D108BD9-81ED-4DB2-BD59-A6C34878D82A}">
                    <a16:rowId xmlns:a16="http://schemas.microsoft.com/office/drawing/2014/main" val="10000"/>
                  </a:ext>
                </a:extLst>
              </a:tr>
              <a:tr h="1535247">
                <a:tc>
                  <a:txBody>
                    <a:bodyPr/>
                    <a:lstStyle/>
                    <a:p>
                      <a:r>
                        <a:rPr lang="en-US" sz="2000" dirty="0" smtClean="0"/>
                        <a:t>Command</a:t>
                      </a:r>
                      <a:endParaRPr lang="en-US" sz="2000" dirty="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extLst>
                  <a:ext uri="{0D108BD9-81ED-4DB2-BD59-A6C34878D82A}">
                    <a16:rowId xmlns:a16="http://schemas.microsoft.com/office/drawing/2014/main" val="10001"/>
                  </a:ext>
                </a:extLst>
              </a:tr>
              <a:tr h="1535247">
                <a:tc>
                  <a:txBody>
                    <a:bodyPr/>
                    <a:lstStyle/>
                    <a:p>
                      <a:r>
                        <a:rPr lang="en-US" sz="2000" dirty="0" smtClean="0"/>
                        <a:t>Market</a:t>
                      </a:r>
                      <a:endParaRPr lang="en-US" sz="2000" dirty="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extLst>
                  <a:ext uri="{0D108BD9-81ED-4DB2-BD59-A6C34878D82A}">
                    <a16:rowId xmlns:a16="http://schemas.microsoft.com/office/drawing/2014/main" val="10002"/>
                  </a:ext>
                </a:extLst>
              </a:tr>
              <a:tr h="1535247">
                <a:tc>
                  <a:txBody>
                    <a:bodyPr/>
                    <a:lstStyle/>
                    <a:p>
                      <a:r>
                        <a:rPr lang="en-US" sz="2000" dirty="0" smtClean="0"/>
                        <a:t>Mixed</a:t>
                      </a:r>
                      <a:endParaRPr lang="en-US" sz="2000" dirty="0"/>
                    </a:p>
                  </a:txBody>
                  <a:tcPr marL="68580" marR="68580" marT="34290" marB="34290"/>
                </a:tc>
                <a:tc>
                  <a:txBody>
                    <a:bodyPr/>
                    <a:lstStyle/>
                    <a:p>
                      <a:endParaRPr lang="en-US" sz="1400" dirty="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extLst>
                  <a:ext uri="{0D108BD9-81ED-4DB2-BD59-A6C34878D82A}">
                    <a16:rowId xmlns:a16="http://schemas.microsoft.com/office/drawing/2014/main" val="10003"/>
                  </a:ext>
                </a:extLst>
              </a:tr>
              <a:tr h="1535247">
                <a:tc>
                  <a:txBody>
                    <a:bodyPr/>
                    <a:lstStyle/>
                    <a:p>
                      <a:r>
                        <a:rPr lang="en-US" sz="1800" dirty="0" smtClean="0"/>
                        <a:t>Traditional</a:t>
                      </a:r>
                      <a:endParaRPr lang="en-US" sz="1800" dirty="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tc>
                  <a:txBody>
                    <a:bodyPr/>
                    <a:lstStyle/>
                    <a:p>
                      <a:endParaRPr lang="en-US" sz="1400" dirty="0"/>
                    </a:p>
                  </a:txBody>
                  <a:tcPr marL="68580" marR="68580" marT="34290" marB="3429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21358399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4010" y="0"/>
            <a:ext cx="9139989" cy="6858000"/>
          </a:xfrm>
          <a:prstGeom prst="rect">
            <a:avLst/>
          </a:prstGeom>
        </p:spPr>
      </p:pic>
    </p:spTree>
    <p:extLst>
      <p:ext uri="{BB962C8B-B14F-4D97-AF65-F5344CB8AC3E}">
        <p14:creationId xmlns:p14="http://schemas.microsoft.com/office/powerpoint/2010/main" val="179393350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29" y="228600"/>
            <a:ext cx="4799128" cy="667491"/>
          </a:xfrm>
          <a:prstGeom prst="rect">
            <a:avLst/>
          </a:prstGeom>
          <a:noFill/>
        </p:spPr>
        <p:txBody>
          <a:bodyPr lIns="51435" tIns="25718" rIns="51435" bIns="25718">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28" normalizeH="0" baseline="0" noProof="0" dirty="0">
                <a:ln w="9525" cmpd="sng">
                  <a:solidFill>
                    <a:srgbClr val="5B9BD5"/>
                  </a:solidFill>
                  <a:prstDash val="solid"/>
                </a:ln>
                <a:solidFill>
                  <a:srgbClr val="70AD47">
                    <a:tint val="1000"/>
                  </a:srgbClr>
                </a:solidFill>
                <a:effectLst>
                  <a:glow rad="38100">
                    <a:srgbClr val="5B9BD5">
                      <a:alpha val="40000"/>
                    </a:srgbClr>
                  </a:glow>
                </a:effectLst>
                <a:uLnTx/>
                <a:uFillTx/>
                <a:latin typeface="Calibri"/>
                <a:ea typeface="+mn-ea"/>
                <a:cs typeface="+mn-cs"/>
              </a:rPr>
              <a:t>Bell ringer, 8.19.2015</a:t>
            </a:r>
          </a:p>
        </p:txBody>
      </p:sp>
      <p:sp>
        <p:nvSpPr>
          <p:cNvPr id="9219" name="TextBox 5"/>
          <p:cNvSpPr txBox="1">
            <a:spLocks noChangeArrowheads="1"/>
          </p:cNvSpPr>
          <p:nvPr/>
        </p:nvSpPr>
        <p:spPr bwMode="auto">
          <a:xfrm>
            <a:off x="1731170" y="2430066"/>
            <a:ext cx="472321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altLang="en-US" sz="135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9220" name="TextBox 9"/>
          <p:cNvSpPr txBox="1">
            <a:spLocks noChangeArrowheads="1"/>
          </p:cNvSpPr>
          <p:nvPr/>
        </p:nvSpPr>
        <p:spPr bwMode="auto">
          <a:xfrm>
            <a:off x="304800" y="896091"/>
            <a:ext cx="8382000" cy="4832092"/>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Please </a:t>
            </a:r>
            <a:r>
              <a:rPr kumimoji="0" lang="en-US" altLang="en-US" sz="2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come in quietly and sit in your assigned seats</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2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Create a Venn Diagram comparing and contrasting the two pictures that follow the next slide. There a quite a few differences and a couple of things that both pictures have in common.</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2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We will turn in our Venn Diagram today for a grade.</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2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Thanks, management.</a:t>
            </a:r>
            <a:endParaRPr kumimoji="0" lang="en-US" altLang="en-US"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9221" name="TextBox 2"/>
          <p:cNvSpPr txBox="1">
            <a:spLocks noChangeArrowheads="1"/>
          </p:cNvSpPr>
          <p:nvPr/>
        </p:nvSpPr>
        <p:spPr bwMode="auto">
          <a:xfrm>
            <a:off x="537072" y="2568178"/>
            <a:ext cx="8047822" cy="473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57175" indent="-257175">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Wingdings 3" panose="05040102010807070707" pitchFamily="18" charset="2"/>
              <a:buNone/>
              <a:tabLst/>
              <a:defRPr/>
            </a:pPr>
            <a:endParaRPr kumimoji="0" lang="en-US" altLang="en-US" sz="2475"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9867769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29" y="228600"/>
            <a:ext cx="4799128" cy="667491"/>
          </a:xfrm>
          <a:prstGeom prst="rect">
            <a:avLst/>
          </a:prstGeom>
          <a:noFill/>
        </p:spPr>
        <p:txBody>
          <a:bodyPr lIns="51435" tIns="25718" rIns="51435" bIns="25718">
            <a:spAutoFit/>
          </a:bodyPr>
          <a:lstStyle/>
          <a:p>
            <a:pPr algn="ctr">
              <a:defRPr/>
            </a:pPr>
            <a:r>
              <a:rPr lang="en-US" sz="4000" b="1" spc="28" dirty="0">
                <a:ln w="9525" cmpd="sng">
                  <a:solidFill>
                    <a:srgbClr val="5B9BD5"/>
                  </a:solidFill>
                  <a:prstDash val="solid"/>
                </a:ln>
                <a:solidFill>
                  <a:srgbClr val="70AD47">
                    <a:tint val="1000"/>
                  </a:srgbClr>
                </a:solidFill>
                <a:effectLst>
                  <a:glow rad="38100">
                    <a:srgbClr val="5B9BD5">
                      <a:alpha val="40000"/>
                    </a:srgbClr>
                  </a:glow>
                </a:effectLst>
              </a:rPr>
              <a:t>Bell ringer, 8.19.2015</a:t>
            </a:r>
          </a:p>
        </p:txBody>
      </p:sp>
      <p:sp>
        <p:nvSpPr>
          <p:cNvPr id="9219" name="TextBox 5"/>
          <p:cNvSpPr txBox="1">
            <a:spLocks noChangeArrowheads="1"/>
          </p:cNvSpPr>
          <p:nvPr/>
        </p:nvSpPr>
        <p:spPr bwMode="auto">
          <a:xfrm>
            <a:off x="1731170" y="2430066"/>
            <a:ext cx="472321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spcBef>
                <a:spcPct val="0"/>
              </a:spcBef>
              <a:buClrTx/>
              <a:buSzTx/>
              <a:buFontTx/>
              <a:buNone/>
            </a:pPr>
            <a:endParaRPr lang="en-US" altLang="en-US" sz="1350" dirty="0">
              <a:solidFill>
                <a:schemeClr val="tx1"/>
              </a:solidFill>
              <a:latin typeface="Arial" panose="020B0604020202020204" pitchFamily="34" charset="0"/>
            </a:endParaRPr>
          </a:p>
        </p:txBody>
      </p:sp>
      <p:sp>
        <p:nvSpPr>
          <p:cNvPr id="9220" name="TextBox 9"/>
          <p:cNvSpPr txBox="1">
            <a:spLocks noChangeArrowheads="1"/>
          </p:cNvSpPr>
          <p:nvPr/>
        </p:nvSpPr>
        <p:spPr bwMode="auto">
          <a:xfrm>
            <a:off x="304800" y="896091"/>
            <a:ext cx="8382000" cy="4832092"/>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spcBef>
                <a:spcPct val="0"/>
              </a:spcBef>
              <a:buClrTx/>
              <a:buSzTx/>
              <a:buFontTx/>
              <a:buNone/>
            </a:pPr>
            <a:r>
              <a:rPr lang="en-US" altLang="en-US" sz="2800" dirty="0">
                <a:solidFill>
                  <a:srgbClr val="000000"/>
                </a:solidFill>
                <a:latin typeface="Arial" panose="020B0604020202020204" pitchFamily="34" charset="0"/>
              </a:rPr>
              <a:t>Please </a:t>
            </a:r>
            <a:r>
              <a:rPr lang="en-US" altLang="en-US" sz="2800" dirty="0" smtClean="0">
                <a:solidFill>
                  <a:srgbClr val="000000"/>
                </a:solidFill>
                <a:latin typeface="Arial" panose="020B0604020202020204" pitchFamily="34" charset="0"/>
              </a:rPr>
              <a:t>come in quietly and sit in your assigned seats</a:t>
            </a:r>
          </a:p>
          <a:p>
            <a:pPr algn="ctr">
              <a:spcBef>
                <a:spcPct val="0"/>
              </a:spcBef>
              <a:buClrTx/>
              <a:buSzTx/>
              <a:buFontTx/>
              <a:buNone/>
            </a:pPr>
            <a:endParaRPr lang="en-US" altLang="en-US" sz="2800" dirty="0">
              <a:solidFill>
                <a:srgbClr val="000000"/>
              </a:solidFill>
              <a:latin typeface="Arial" panose="020B0604020202020204" pitchFamily="34" charset="0"/>
            </a:endParaRPr>
          </a:p>
          <a:p>
            <a:pPr algn="ctr">
              <a:spcBef>
                <a:spcPct val="0"/>
              </a:spcBef>
              <a:buClrTx/>
              <a:buSzTx/>
              <a:buFontTx/>
              <a:buNone/>
            </a:pPr>
            <a:r>
              <a:rPr lang="en-US" altLang="en-US" sz="2800" dirty="0" smtClean="0">
                <a:solidFill>
                  <a:srgbClr val="000000"/>
                </a:solidFill>
                <a:latin typeface="Arial" panose="020B0604020202020204" pitchFamily="34" charset="0"/>
              </a:rPr>
              <a:t>Create a Venn Diagram comparing and contrasting the two pictures that follow the next slide. There a quite a few differences and a couple of things that both pictures have in common.</a:t>
            </a:r>
          </a:p>
          <a:p>
            <a:pPr algn="ctr">
              <a:spcBef>
                <a:spcPct val="0"/>
              </a:spcBef>
              <a:buClrTx/>
              <a:buSzTx/>
              <a:buFontTx/>
              <a:buNone/>
            </a:pPr>
            <a:endParaRPr lang="en-US" altLang="en-US" sz="2800" dirty="0">
              <a:solidFill>
                <a:srgbClr val="000000"/>
              </a:solidFill>
              <a:latin typeface="Arial" panose="020B0604020202020204" pitchFamily="34" charset="0"/>
            </a:endParaRPr>
          </a:p>
          <a:p>
            <a:pPr algn="ctr">
              <a:spcBef>
                <a:spcPct val="0"/>
              </a:spcBef>
              <a:buClrTx/>
              <a:buSzTx/>
              <a:buFontTx/>
              <a:buNone/>
            </a:pPr>
            <a:r>
              <a:rPr lang="en-US" altLang="en-US" sz="2800" dirty="0" smtClean="0">
                <a:solidFill>
                  <a:srgbClr val="000000"/>
                </a:solidFill>
                <a:latin typeface="Arial" panose="020B0604020202020204" pitchFamily="34" charset="0"/>
              </a:rPr>
              <a:t>We will turn in our Venn Diagram today for a grade.</a:t>
            </a:r>
          </a:p>
          <a:p>
            <a:pPr algn="ctr">
              <a:spcBef>
                <a:spcPct val="0"/>
              </a:spcBef>
              <a:buClrTx/>
              <a:buSzTx/>
              <a:buFontTx/>
              <a:buNone/>
            </a:pPr>
            <a:endParaRPr lang="en-US" altLang="en-US" sz="2800" dirty="0">
              <a:solidFill>
                <a:srgbClr val="000000"/>
              </a:solidFill>
              <a:latin typeface="Arial" panose="020B0604020202020204" pitchFamily="34" charset="0"/>
            </a:endParaRPr>
          </a:p>
          <a:p>
            <a:pPr algn="ctr">
              <a:spcBef>
                <a:spcPct val="0"/>
              </a:spcBef>
              <a:buClrTx/>
              <a:buSzTx/>
              <a:buFontTx/>
              <a:buNone/>
            </a:pPr>
            <a:r>
              <a:rPr lang="en-US" altLang="en-US" sz="2800" dirty="0" smtClean="0">
                <a:solidFill>
                  <a:srgbClr val="000000"/>
                </a:solidFill>
                <a:latin typeface="Arial" panose="020B0604020202020204" pitchFamily="34" charset="0"/>
              </a:rPr>
              <a:t>Thanks, management.</a:t>
            </a:r>
            <a:endParaRPr lang="en-US" altLang="en-US" sz="2800" dirty="0">
              <a:solidFill>
                <a:srgbClr val="000000"/>
              </a:solidFill>
              <a:latin typeface="Arial" panose="020B0604020202020204" pitchFamily="34" charset="0"/>
            </a:endParaRPr>
          </a:p>
        </p:txBody>
      </p:sp>
      <p:sp>
        <p:nvSpPr>
          <p:cNvPr id="9221" name="TextBox 2"/>
          <p:cNvSpPr txBox="1">
            <a:spLocks noChangeArrowheads="1"/>
          </p:cNvSpPr>
          <p:nvPr/>
        </p:nvSpPr>
        <p:spPr bwMode="auto">
          <a:xfrm>
            <a:off x="537072" y="2568178"/>
            <a:ext cx="8047822" cy="473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57175" indent="-257175">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marL="0" indent="0">
              <a:spcBef>
                <a:spcPct val="0"/>
              </a:spcBef>
              <a:buClrTx/>
              <a:buSzTx/>
              <a:buNone/>
            </a:pPr>
            <a:endParaRPr lang="en-US" altLang="en-US" sz="2475" dirty="0">
              <a:solidFill>
                <a:schemeClr val="tx1"/>
              </a:solidFill>
              <a:latin typeface="Arial" panose="020B0604020202020204" pitchFamily="34" charset="0"/>
            </a:endParaRPr>
          </a:p>
        </p:txBody>
      </p:sp>
    </p:spTree>
    <p:extLst>
      <p:ext uri="{BB962C8B-B14F-4D97-AF65-F5344CB8AC3E}">
        <p14:creationId xmlns:p14="http://schemas.microsoft.com/office/powerpoint/2010/main" val="217763039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96" y="0"/>
            <a:ext cx="9127603" cy="6858000"/>
          </a:xfrm>
          <a:prstGeom prst="rect">
            <a:avLst/>
          </a:prstGeom>
        </p:spPr>
      </p:pic>
    </p:spTree>
    <p:extLst>
      <p:ext uri="{BB962C8B-B14F-4D97-AF65-F5344CB8AC3E}">
        <p14:creationId xmlns:p14="http://schemas.microsoft.com/office/powerpoint/2010/main" val="277958373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9144000" cy="6880185"/>
          </a:xfrm>
          <a:prstGeom prst="rect">
            <a:avLst/>
          </a:prstGeom>
        </p:spPr>
      </p:pic>
    </p:spTree>
    <p:extLst>
      <p:ext uri="{BB962C8B-B14F-4D97-AF65-F5344CB8AC3E}">
        <p14:creationId xmlns:p14="http://schemas.microsoft.com/office/powerpoint/2010/main" val="266617646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12226764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
            <a:ext cx="9144000" cy="3581400"/>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607444"/>
            <a:ext cx="9144000" cy="3250556"/>
          </a:xfrm>
          <a:prstGeom prst="rect">
            <a:avLst/>
          </a:prstGeom>
        </p:spPr>
      </p:pic>
    </p:spTree>
    <p:extLst>
      <p:ext uri="{BB962C8B-B14F-4D97-AF65-F5344CB8AC3E}">
        <p14:creationId xmlns:p14="http://schemas.microsoft.com/office/powerpoint/2010/main" val="385337684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09600"/>
            <a:ext cx="8229600" cy="914400"/>
          </a:xfrm>
        </p:spPr>
        <p:txBody>
          <a:bodyPr/>
          <a:lstStyle/>
          <a:p>
            <a:r>
              <a:rPr lang="en-US" dirty="0" smtClean="0"/>
              <a:t>Market Economies</a:t>
            </a:r>
            <a:endParaRPr lang="en-US" dirty="0"/>
          </a:p>
        </p:txBody>
      </p:sp>
      <p:sp>
        <p:nvSpPr>
          <p:cNvPr id="3" name="Content Placeholder 2"/>
          <p:cNvSpPr>
            <a:spLocks noGrp="1"/>
          </p:cNvSpPr>
          <p:nvPr>
            <p:ph idx="1"/>
          </p:nvPr>
        </p:nvSpPr>
        <p:spPr/>
        <p:txBody>
          <a:bodyPr>
            <a:normAutofit fontScale="92500" lnSpcReduction="20000"/>
          </a:bodyPr>
          <a:lstStyle/>
          <a:p>
            <a:r>
              <a:rPr lang="en-US" b="1" dirty="0"/>
              <a:t>Market economies </a:t>
            </a:r>
            <a:r>
              <a:rPr lang="en-US" dirty="0"/>
              <a:t>rely primarily on the price system to answer these questions. </a:t>
            </a:r>
            <a:endParaRPr lang="en-US" dirty="0" smtClean="0"/>
          </a:p>
          <a:p>
            <a:r>
              <a:rPr lang="en-US" dirty="0" smtClean="0"/>
              <a:t>For </a:t>
            </a:r>
            <a:r>
              <a:rPr lang="en-US" dirty="0"/>
              <a:t>example, suppose a new craze for tennis results in consumers purchasing more tennis rackets. </a:t>
            </a:r>
            <a:endParaRPr lang="en-US" dirty="0" smtClean="0"/>
          </a:p>
          <a:p>
            <a:r>
              <a:rPr lang="en-US" dirty="0" smtClean="0"/>
              <a:t>If </a:t>
            </a:r>
            <a:r>
              <a:rPr lang="en-US" dirty="0"/>
              <a:t>this is the only change in the market, the increase in demand for tennis rackets will cause their </a:t>
            </a:r>
            <a:r>
              <a:rPr lang="en-US" b="1" dirty="0"/>
              <a:t>price </a:t>
            </a:r>
            <a:r>
              <a:rPr lang="en-US" dirty="0"/>
              <a:t>(the amount people pay when they buy a good or service or the amount they receive when they sell a good or service) to rise, resulting in more </a:t>
            </a:r>
            <a:r>
              <a:rPr lang="en-US" b="1" dirty="0"/>
              <a:t>profits </a:t>
            </a:r>
            <a:r>
              <a:rPr lang="en-US" dirty="0"/>
              <a:t>for producers of tennis rackets. </a:t>
            </a:r>
            <a:endParaRPr lang="en-US" dirty="0" smtClean="0"/>
          </a:p>
          <a:p>
            <a:r>
              <a:rPr lang="en-US" dirty="0" smtClean="0"/>
              <a:t>The </a:t>
            </a:r>
            <a:r>
              <a:rPr lang="en-US" dirty="0"/>
              <a:t>rise in profits will encourage existing producers to make and sell more rackets. </a:t>
            </a:r>
            <a:endParaRPr lang="en-US" dirty="0" smtClean="0"/>
          </a:p>
          <a:p>
            <a:r>
              <a:rPr lang="en-US" dirty="0" smtClean="0"/>
              <a:t>It </a:t>
            </a:r>
            <a:r>
              <a:rPr lang="en-US" dirty="0"/>
              <a:t>will also encourage new racket producers to enter the market, encouraging </a:t>
            </a:r>
            <a:r>
              <a:rPr lang="en-US" b="1" dirty="0"/>
              <a:t>competition </a:t>
            </a:r>
            <a:r>
              <a:rPr lang="en-US" dirty="0"/>
              <a:t>from new </a:t>
            </a:r>
            <a:r>
              <a:rPr lang="en-US" b="1" dirty="0"/>
              <a:t>businesses </a:t>
            </a:r>
            <a:r>
              <a:rPr lang="en-US" dirty="0"/>
              <a:t>(an organization that produces or exchanges goods or services for a profit). </a:t>
            </a:r>
            <a:endParaRPr lang="en-US" dirty="0" smtClean="0"/>
          </a:p>
          <a:p>
            <a:r>
              <a:rPr lang="en-US" dirty="0" smtClean="0"/>
              <a:t>Eventually</a:t>
            </a:r>
            <a:r>
              <a:rPr lang="en-US" dirty="0"/>
              <a:t>, the supply of tennis rackets will increase and the price will fall. </a:t>
            </a:r>
          </a:p>
        </p:txBody>
      </p:sp>
    </p:spTree>
    <p:extLst>
      <p:ext uri="{BB962C8B-B14F-4D97-AF65-F5344CB8AC3E}">
        <p14:creationId xmlns:p14="http://schemas.microsoft.com/office/powerpoint/2010/main" val="254718467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of Economies</a:t>
            </a:r>
            <a:endParaRPr lang="en-US" dirty="0"/>
          </a:p>
        </p:txBody>
      </p:sp>
      <p:sp>
        <p:nvSpPr>
          <p:cNvPr id="3" name="Content Placeholder 2"/>
          <p:cNvSpPr>
            <a:spLocks noGrp="1"/>
          </p:cNvSpPr>
          <p:nvPr>
            <p:ph idx="1"/>
          </p:nvPr>
        </p:nvSpPr>
        <p:spPr/>
        <p:txBody>
          <a:bodyPr>
            <a:normAutofit/>
          </a:bodyPr>
          <a:lstStyle/>
          <a:p>
            <a:r>
              <a:rPr lang="en-US" dirty="0"/>
              <a:t>Economic systems are those institutional frameworks of formal and informal rules that a society uses to determine what to produce, how to produce and for whom. </a:t>
            </a:r>
            <a:endParaRPr lang="en-US" dirty="0" smtClean="0"/>
          </a:p>
          <a:p>
            <a:r>
              <a:rPr lang="en-US" dirty="0" smtClean="0"/>
              <a:t>Economic </a:t>
            </a:r>
            <a:r>
              <a:rPr lang="en-US" dirty="0"/>
              <a:t>systems can be categorized according to who makes most of the decisions in an </a:t>
            </a:r>
            <a:r>
              <a:rPr lang="en-US" dirty="0" smtClean="0"/>
              <a:t>economy.</a:t>
            </a:r>
            <a:endParaRPr lang="en-US" dirty="0"/>
          </a:p>
        </p:txBody>
      </p:sp>
    </p:spTree>
    <p:extLst>
      <p:ext uri="{BB962C8B-B14F-4D97-AF65-F5344CB8AC3E}">
        <p14:creationId xmlns:p14="http://schemas.microsoft.com/office/powerpoint/2010/main" val="273519059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of Economies</a:t>
            </a:r>
            <a:endParaRPr lang="en-US" dirty="0"/>
          </a:p>
        </p:txBody>
      </p:sp>
      <p:sp>
        <p:nvSpPr>
          <p:cNvPr id="3" name="Content Placeholder 2"/>
          <p:cNvSpPr>
            <a:spLocks noGrp="1"/>
          </p:cNvSpPr>
          <p:nvPr>
            <p:ph idx="1"/>
          </p:nvPr>
        </p:nvSpPr>
        <p:spPr/>
        <p:txBody>
          <a:bodyPr>
            <a:normAutofit/>
          </a:bodyPr>
          <a:lstStyle/>
          <a:p>
            <a:r>
              <a:rPr lang="en-US" dirty="0" smtClean="0"/>
              <a:t>In </a:t>
            </a:r>
            <a:r>
              <a:rPr lang="en-US" dirty="0"/>
              <a:t>a market economy, most of the decisions in the economy about what to produce, how to produce it and who receives it are made by individuals and firms</a:t>
            </a:r>
            <a:r>
              <a:rPr lang="en-US" dirty="0" smtClean="0"/>
              <a:t>.</a:t>
            </a:r>
          </a:p>
        </p:txBody>
      </p:sp>
    </p:spTree>
    <p:extLst>
      <p:ext uri="{BB962C8B-B14F-4D97-AF65-F5344CB8AC3E}">
        <p14:creationId xmlns:p14="http://schemas.microsoft.com/office/powerpoint/2010/main" val="56186367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of Economies</a:t>
            </a:r>
            <a:endParaRPr lang="en-US" dirty="0"/>
          </a:p>
        </p:txBody>
      </p:sp>
      <p:sp>
        <p:nvSpPr>
          <p:cNvPr id="3" name="Content Placeholder 2"/>
          <p:cNvSpPr>
            <a:spLocks noGrp="1"/>
          </p:cNvSpPr>
          <p:nvPr>
            <p:ph idx="1"/>
          </p:nvPr>
        </p:nvSpPr>
        <p:spPr/>
        <p:txBody>
          <a:bodyPr>
            <a:normAutofit/>
          </a:bodyPr>
          <a:lstStyle/>
          <a:p>
            <a:r>
              <a:rPr lang="en-US" dirty="0" smtClean="0"/>
              <a:t>At </a:t>
            </a:r>
            <a:r>
              <a:rPr lang="en-US" dirty="0"/>
              <a:t>the other end of the spectrum, in a command economy, government officials make most of the decisions in the economy about what to produce, how to produce it and who receives it. </a:t>
            </a:r>
            <a:endParaRPr lang="en-US" dirty="0" smtClean="0"/>
          </a:p>
        </p:txBody>
      </p:sp>
    </p:spTree>
    <p:extLst>
      <p:ext uri="{BB962C8B-B14F-4D97-AF65-F5344CB8AC3E}">
        <p14:creationId xmlns:p14="http://schemas.microsoft.com/office/powerpoint/2010/main" val="158391079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of Economies</a:t>
            </a:r>
            <a:endParaRPr lang="en-US" dirty="0"/>
          </a:p>
        </p:txBody>
      </p:sp>
      <p:sp>
        <p:nvSpPr>
          <p:cNvPr id="3" name="Content Placeholder 2"/>
          <p:cNvSpPr>
            <a:spLocks noGrp="1"/>
          </p:cNvSpPr>
          <p:nvPr>
            <p:ph idx="1"/>
          </p:nvPr>
        </p:nvSpPr>
        <p:spPr/>
        <p:txBody>
          <a:bodyPr>
            <a:normAutofit/>
          </a:bodyPr>
          <a:lstStyle/>
          <a:p>
            <a:r>
              <a:rPr lang="en-US" dirty="0" smtClean="0"/>
              <a:t>Most </a:t>
            </a:r>
            <a:r>
              <a:rPr lang="en-US" dirty="0"/>
              <a:t>economic systems also contain elements of tradition or repeating decisions in ways made at an earlier time or by an earlier generation. </a:t>
            </a:r>
            <a:endParaRPr lang="en-US" dirty="0" smtClean="0"/>
          </a:p>
          <a:p>
            <a:r>
              <a:rPr lang="en-US" dirty="0" smtClean="0"/>
              <a:t>Most </a:t>
            </a:r>
            <a:r>
              <a:rPr lang="en-US" dirty="0"/>
              <a:t>economies are mixed in that some economic decisions are made by individuals and private firms, but some are also made by government officials, either through rules and regulations or through government-owned firms. </a:t>
            </a:r>
            <a:endParaRPr lang="en-US" dirty="0" smtClean="0"/>
          </a:p>
        </p:txBody>
      </p:sp>
    </p:spTree>
    <p:extLst>
      <p:ext uri="{BB962C8B-B14F-4D97-AF65-F5344CB8AC3E}">
        <p14:creationId xmlns:p14="http://schemas.microsoft.com/office/powerpoint/2010/main" val="230466996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of Economies</a:t>
            </a:r>
            <a:endParaRPr lang="en-US" dirty="0"/>
          </a:p>
        </p:txBody>
      </p:sp>
      <p:sp>
        <p:nvSpPr>
          <p:cNvPr id="3" name="Content Placeholder 2"/>
          <p:cNvSpPr>
            <a:spLocks noGrp="1"/>
          </p:cNvSpPr>
          <p:nvPr>
            <p:ph idx="1"/>
          </p:nvPr>
        </p:nvSpPr>
        <p:spPr/>
        <p:txBody>
          <a:bodyPr/>
          <a:lstStyle/>
          <a:p>
            <a:r>
              <a:rPr lang="en-US" dirty="0"/>
              <a:t>The U.S. economy leans toward the market-oriented side of the spectrum</a:t>
            </a:r>
            <a:r>
              <a:rPr lang="en-US" dirty="0" smtClean="0"/>
              <a:t>.</a:t>
            </a:r>
          </a:p>
          <a:p>
            <a:r>
              <a:rPr lang="en-US" dirty="0" smtClean="0"/>
              <a:t> </a:t>
            </a:r>
            <a:r>
              <a:rPr lang="en-US" dirty="0"/>
              <a:t>An economy like Cuba or North Korea is near the command economy side of the spectrum. </a:t>
            </a:r>
            <a:endParaRPr lang="en-US" dirty="0" smtClean="0"/>
          </a:p>
          <a:p>
            <a:r>
              <a:rPr lang="en-US" dirty="0" smtClean="0"/>
              <a:t>But </a:t>
            </a:r>
            <a:r>
              <a:rPr lang="en-US" dirty="0"/>
              <a:t>the dividing line between market and command economies in most nations is blurry rather than bright. </a:t>
            </a:r>
          </a:p>
          <a:p>
            <a:endParaRPr lang="en-US" dirty="0"/>
          </a:p>
        </p:txBody>
      </p:sp>
    </p:spTree>
    <p:extLst>
      <p:ext uri="{BB962C8B-B14F-4D97-AF65-F5344CB8AC3E}">
        <p14:creationId xmlns:p14="http://schemas.microsoft.com/office/powerpoint/2010/main" val="292433047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96" y="0"/>
            <a:ext cx="9127603" cy="6858000"/>
          </a:xfrm>
          <a:prstGeom prst="rect">
            <a:avLst/>
          </a:prstGeom>
        </p:spPr>
      </p:pic>
    </p:spTree>
    <p:extLst>
      <p:ext uri="{BB962C8B-B14F-4D97-AF65-F5344CB8AC3E}">
        <p14:creationId xmlns:p14="http://schemas.microsoft.com/office/powerpoint/2010/main" val="51790149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 (Centralized) Economy</a:t>
            </a:r>
            <a:endParaRPr lang="en-US" dirty="0"/>
          </a:p>
        </p:txBody>
      </p:sp>
      <p:sp>
        <p:nvSpPr>
          <p:cNvPr id="3" name="Content Placeholder 2"/>
          <p:cNvSpPr>
            <a:spLocks noGrp="1"/>
          </p:cNvSpPr>
          <p:nvPr>
            <p:ph idx="1"/>
          </p:nvPr>
        </p:nvSpPr>
        <p:spPr/>
        <p:txBody>
          <a:bodyPr>
            <a:normAutofit fontScale="55000" lnSpcReduction="20000"/>
          </a:bodyPr>
          <a:lstStyle/>
          <a:p>
            <a:r>
              <a:rPr lang="en-US" dirty="0"/>
              <a:t>Command (centralized) Economy </a:t>
            </a:r>
          </a:p>
          <a:p>
            <a:r>
              <a:rPr lang="en-US" dirty="0"/>
              <a:t>An economy in which most economic issues of production and distribution are resolved through central planning and control. </a:t>
            </a:r>
          </a:p>
          <a:p>
            <a:r>
              <a:rPr lang="en-US" dirty="0"/>
              <a:t>Market (decentralized) Economy </a:t>
            </a:r>
          </a:p>
          <a:p>
            <a:r>
              <a:rPr lang="en-US" dirty="0"/>
              <a:t>An economy that relies on a system of interdependent market prices to allocate goods, services, and productive resources and to coordinate the diverse plans of consumers and producers, all of them pursuing their own self-interest. </a:t>
            </a:r>
          </a:p>
          <a:p>
            <a:r>
              <a:rPr lang="en-US" dirty="0"/>
              <a:t>Mixed Economy </a:t>
            </a:r>
          </a:p>
          <a:p>
            <a:r>
              <a:rPr lang="en-US" dirty="0"/>
              <a:t>There are no pure command or market economies. To some degree, all modern economies exhibit characteristics of both systems and are, there, referred to as “mixed”. </a:t>
            </a:r>
          </a:p>
          <a:p>
            <a:r>
              <a:rPr lang="en-US" dirty="0"/>
              <a:t>Profit Motive </a:t>
            </a:r>
          </a:p>
          <a:p>
            <a:r>
              <a:rPr lang="en-US" dirty="0"/>
              <a:t>The desire to make money which motivates or causes people to work hard to produce goods and services. </a:t>
            </a:r>
          </a:p>
          <a:p>
            <a:r>
              <a:rPr lang="en-US" dirty="0"/>
              <a:t>Consumer Sovereignty </a:t>
            </a:r>
          </a:p>
          <a:p>
            <a:r>
              <a:rPr lang="en-US" dirty="0"/>
              <a:t>The extent to which people are free to choose in the marketplace without government regulation </a:t>
            </a:r>
            <a:endParaRPr lang="en-US" dirty="0" smtClean="0"/>
          </a:p>
          <a:p>
            <a:r>
              <a:rPr lang="en-US" dirty="0"/>
              <a:t>Competition </a:t>
            </a:r>
          </a:p>
          <a:p>
            <a:r>
              <a:rPr lang="en-US" dirty="0"/>
              <a:t>Attempts by two or more individuals or organizations to acquire the same goods, services, or productive and financial resources. Consumers compete with other consumers for goods and services. Producers compete with other producers for sales to consumers. </a:t>
            </a:r>
          </a:p>
          <a:p>
            <a:r>
              <a:rPr lang="en-US" dirty="0"/>
              <a:t>Governmental Regulation </a:t>
            </a:r>
          </a:p>
          <a:p>
            <a:r>
              <a:rPr lang="en-US" dirty="0"/>
              <a:t>The extent to which government intervenes in the decisions of buyers and sellers in a market </a:t>
            </a:r>
          </a:p>
        </p:txBody>
      </p:sp>
    </p:spTree>
    <p:extLst>
      <p:ext uri="{BB962C8B-B14F-4D97-AF65-F5344CB8AC3E}">
        <p14:creationId xmlns:p14="http://schemas.microsoft.com/office/powerpoint/2010/main" val="52398932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Market Economy</a:t>
            </a:r>
            <a:endParaRPr lang="en-US" dirty="0"/>
          </a:p>
        </p:txBody>
      </p:sp>
      <p:sp>
        <p:nvSpPr>
          <p:cNvPr id="3" name="Content Placeholder 2"/>
          <p:cNvSpPr>
            <a:spLocks noGrp="1"/>
          </p:cNvSpPr>
          <p:nvPr>
            <p:ph idx="1"/>
          </p:nvPr>
        </p:nvSpPr>
        <p:spPr/>
        <p:txBody>
          <a:bodyPr>
            <a:normAutofit/>
          </a:bodyPr>
          <a:lstStyle/>
          <a:p>
            <a:r>
              <a:rPr lang="en-US" dirty="0" smtClean="0"/>
              <a:t>An </a:t>
            </a:r>
            <a:r>
              <a:rPr lang="en-US" dirty="0"/>
              <a:t>economy that relies on a system of interdependent market prices to allocate goods, services, and productive resources and to coordinate the diverse plans of consumers and producers, all of them pursuing their own self-interest. </a:t>
            </a:r>
          </a:p>
        </p:txBody>
      </p:sp>
    </p:spTree>
    <p:extLst>
      <p:ext uri="{BB962C8B-B14F-4D97-AF65-F5344CB8AC3E}">
        <p14:creationId xmlns:p14="http://schemas.microsoft.com/office/powerpoint/2010/main" val="284674966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Mixed Economy</a:t>
            </a:r>
            <a:endParaRPr lang="en-US" dirty="0"/>
          </a:p>
        </p:txBody>
      </p:sp>
      <p:sp>
        <p:nvSpPr>
          <p:cNvPr id="3" name="Content Placeholder 2"/>
          <p:cNvSpPr>
            <a:spLocks noGrp="1"/>
          </p:cNvSpPr>
          <p:nvPr>
            <p:ph idx="1"/>
          </p:nvPr>
        </p:nvSpPr>
        <p:spPr/>
        <p:txBody>
          <a:bodyPr>
            <a:normAutofit/>
          </a:bodyPr>
          <a:lstStyle/>
          <a:p>
            <a:r>
              <a:rPr lang="en-US" dirty="0" smtClean="0"/>
              <a:t>There </a:t>
            </a:r>
            <a:r>
              <a:rPr lang="en-US" dirty="0"/>
              <a:t>are no pure command or market economies. </a:t>
            </a:r>
            <a:endParaRPr lang="en-US" dirty="0" smtClean="0"/>
          </a:p>
          <a:p>
            <a:r>
              <a:rPr lang="en-US" dirty="0" smtClean="0"/>
              <a:t>To </a:t>
            </a:r>
            <a:r>
              <a:rPr lang="en-US" dirty="0"/>
              <a:t>some degree, all modern economies exhibit characteristics of both systems and are, there, referred to as “mixed”. </a:t>
            </a:r>
          </a:p>
        </p:txBody>
      </p:sp>
    </p:spTree>
    <p:extLst>
      <p:ext uri="{BB962C8B-B14F-4D97-AF65-F5344CB8AC3E}">
        <p14:creationId xmlns:p14="http://schemas.microsoft.com/office/powerpoint/2010/main" val="427229987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Profit Motive</a:t>
            </a:r>
            <a:endParaRPr lang="en-US" dirty="0"/>
          </a:p>
        </p:txBody>
      </p:sp>
      <p:sp>
        <p:nvSpPr>
          <p:cNvPr id="3" name="Content Placeholder 2"/>
          <p:cNvSpPr>
            <a:spLocks noGrp="1"/>
          </p:cNvSpPr>
          <p:nvPr>
            <p:ph idx="1"/>
          </p:nvPr>
        </p:nvSpPr>
        <p:spPr/>
        <p:txBody>
          <a:bodyPr>
            <a:normAutofit/>
          </a:bodyPr>
          <a:lstStyle/>
          <a:p>
            <a:r>
              <a:rPr lang="en-US" dirty="0" smtClean="0"/>
              <a:t>The </a:t>
            </a:r>
            <a:r>
              <a:rPr lang="en-US" dirty="0"/>
              <a:t>desire to make money which motivates or causes people to work hard to produce goods and services. </a:t>
            </a:r>
          </a:p>
        </p:txBody>
      </p:sp>
    </p:spTree>
    <p:extLst>
      <p:ext uri="{BB962C8B-B14F-4D97-AF65-F5344CB8AC3E}">
        <p14:creationId xmlns:p14="http://schemas.microsoft.com/office/powerpoint/2010/main" val="427694893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Consumer Sovereignty</a:t>
            </a:r>
            <a:endParaRPr lang="en-US" dirty="0"/>
          </a:p>
        </p:txBody>
      </p:sp>
      <p:sp>
        <p:nvSpPr>
          <p:cNvPr id="3" name="Content Placeholder 2"/>
          <p:cNvSpPr>
            <a:spLocks noGrp="1"/>
          </p:cNvSpPr>
          <p:nvPr>
            <p:ph idx="1"/>
          </p:nvPr>
        </p:nvSpPr>
        <p:spPr/>
        <p:txBody>
          <a:bodyPr>
            <a:normAutofit/>
          </a:bodyPr>
          <a:lstStyle/>
          <a:p>
            <a:r>
              <a:rPr lang="en-US" dirty="0" smtClean="0"/>
              <a:t>The </a:t>
            </a:r>
            <a:r>
              <a:rPr lang="en-US" dirty="0"/>
              <a:t>extent to which people are free to choose in the marketplace without government regulation </a:t>
            </a:r>
            <a:endParaRPr lang="en-US" dirty="0" smtClean="0"/>
          </a:p>
        </p:txBody>
      </p:sp>
    </p:spTree>
    <p:extLst>
      <p:ext uri="{BB962C8B-B14F-4D97-AF65-F5344CB8AC3E}">
        <p14:creationId xmlns:p14="http://schemas.microsoft.com/office/powerpoint/2010/main" val="39144082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Competition</a:t>
            </a:r>
            <a:endParaRPr lang="en-US" dirty="0"/>
          </a:p>
        </p:txBody>
      </p:sp>
      <p:sp>
        <p:nvSpPr>
          <p:cNvPr id="3" name="Content Placeholder 2"/>
          <p:cNvSpPr>
            <a:spLocks noGrp="1"/>
          </p:cNvSpPr>
          <p:nvPr>
            <p:ph idx="1"/>
          </p:nvPr>
        </p:nvSpPr>
        <p:spPr/>
        <p:txBody>
          <a:bodyPr>
            <a:normAutofit/>
          </a:bodyPr>
          <a:lstStyle/>
          <a:p>
            <a:r>
              <a:rPr lang="en-US" dirty="0" smtClean="0"/>
              <a:t>Attempts </a:t>
            </a:r>
            <a:r>
              <a:rPr lang="en-US" dirty="0"/>
              <a:t>by two or more individuals or organizations to acquire the same goods, services, or productive and financial resources. </a:t>
            </a:r>
            <a:endParaRPr lang="en-US" dirty="0" smtClean="0"/>
          </a:p>
          <a:p>
            <a:r>
              <a:rPr lang="en-US" dirty="0" smtClean="0"/>
              <a:t>Consumers </a:t>
            </a:r>
            <a:r>
              <a:rPr lang="en-US" dirty="0"/>
              <a:t>compete with other consumers for goods and services. </a:t>
            </a:r>
            <a:endParaRPr lang="en-US" dirty="0" smtClean="0"/>
          </a:p>
          <a:p>
            <a:r>
              <a:rPr lang="en-US" dirty="0" smtClean="0"/>
              <a:t>Producers </a:t>
            </a:r>
            <a:r>
              <a:rPr lang="en-US" dirty="0"/>
              <a:t>compete with other producers for sales to consumers. </a:t>
            </a:r>
          </a:p>
        </p:txBody>
      </p:sp>
    </p:spTree>
    <p:extLst>
      <p:ext uri="{BB962C8B-B14F-4D97-AF65-F5344CB8AC3E}">
        <p14:creationId xmlns:p14="http://schemas.microsoft.com/office/powerpoint/2010/main" val="271308845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Government Regulation</a:t>
            </a:r>
            <a:endParaRPr lang="en-US" dirty="0"/>
          </a:p>
        </p:txBody>
      </p:sp>
      <p:sp>
        <p:nvSpPr>
          <p:cNvPr id="3" name="Content Placeholder 2"/>
          <p:cNvSpPr>
            <a:spLocks noGrp="1"/>
          </p:cNvSpPr>
          <p:nvPr>
            <p:ph idx="1"/>
          </p:nvPr>
        </p:nvSpPr>
        <p:spPr/>
        <p:txBody>
          <a:bodyPr>
            <a:normAutofit/>
          </a:bodyPr>
          <a:lstStyle/>
          <a:p>
            <a:r>
              <a:rPr lang="en-US" dirty="0" smtClean="0"/>
              <a:t>The </a:t>
            </a:r>
            <a:r>
              <a:rPr lang="en-US" dirty="0"/>
              <a:t>extent to which government intervenes in the decisions of buyers and sellers in a market </a:t>
            </a:r>
          </a:p>
        </p:txBody>
      </p:sp>
    </p:spTree>
    <p:extLst>
      <p:ext uri="{BB962C8B-B14F-4D97-AF65-F5344CB8AC3E}">
        <p14:creationId xmlns:p14="http://schemas.microsoft.com/office/powerpoint/2010/main" val="213026213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Freedom</a:t>
            </a:r>
            <a:endParaRPr lang="en-US" dirty="0"/>
          </a:p>
        </p:txBody>
      </p:sp>
      <p:sp>
        <p:nvSpPr>
          <p:cNvPr id="3" name="Content Placeholder 2"/>
          <p:cNvSpPr>
            <a:spLocks noGrp="1"/>
          </p:cNvSpPr>
          <p:nvPr>
            <p:ph idx="1"/>
          </p:nvPr>
        </p:nvSpPr>
        <p:spPr/>
        <p:txBody>
          <a:bodyPr>
            <a:normAutofit/>
          </a:bodyPr>
          <a:lstStyle/>
          <a:p>
            <a:r>
              <a:rPr lang="en-US" dirty="0" smtClean="0"/>
              <a:t>The </a:t>
            </a:r>
            <a:r>
              <a:rPr lang="en-US" dirty="0"/>
              <a:t>freedoms of the </a:t>
            </a:r>
            <a:r>
              <a:rPr lang="en-US" dirty="0" smtClean="0"/>
              <a:t>marketplace</a:t>
            </a:r>
          </a:p>
          <a:p>
            <a:pPr lvl="1"/>
            <a:r>
              <a:rPr lang="en-US" dirty="0" smtClean="0"/>
              <a:t>the </a:t>
            </a:r>
            <a:r>
              <a:rPr lang="en-US" dirty="0"/>
              <a:t>freedom of consumers to decide how they wish to allocate their spending among various goods and </a:t>
            </a:r>
            <a:r>
              <a:rPr lang="en-US" dirty="0" smtClean="0"/>
              <a:t>services</a:t>
            </a:r>
          </a:p>
          <a:p>
            <a:pPr lvl="1"/>
            <a:r>
              <a:rPr lang="en-US" dirty="0" smtClean="0"/>
              <a:t>the </a:t>
            </a:r>
            <a:r>
              <a:rPr lang="en-US" dirty="0"/>
              <a:t>freedom of workers to choose to change </a:t>
            </a:r>
            <a:r>
              <a:rPr lang="en-US" dirty="0" smtClean="0"/>
              <a:t>jobs</a:t>
            </a:r>
          </a:p>
          <a:p>
            <a:pPr lvl="1"/>
            <a:r>
              <a:rPr lang="en-US" dirty="0" smtClean="0"/>
              <a:t>the </a:t>
            </a:r>
            <a:r>
              <a:rPr lang="en-US" dirty="0"/>
              <a:t>freedom of individuals to establish businesses and to decide what to produce and when to change their pattern of </a:t>
            </a:r>
            <a:r>
              <a:rPr lang="en-US" dirty="0" smtClean="0"/>
              <a:t>production</a:t>
            </a:r>
          </a:p>
          <a:p>
            <a:pPr lvl="1"/>
            <a:r>
              <a:rPr lang="en-US" dirty="0" smtClean="0"/>
              <a:t>the </a:t>
            </a:r>
            <a:r>
              <a:rPr lang="en-US" dirty="0"/>
              <a:t>freedom of savers to decide when and where to invest their savings. </a:t>
            </a:r>
          </a:p>
        </p:txBody>
      </p:sp>
    </p:spTree>
    <p:extLst>
      <p:ext uri="{BB962C8B-B14F-4D97-AF65-F5344CB8AC3E}">
        <p14:creationId xmlns:p14="http://schemas.microsoft.com/office/powerpoint/2010/main" val="423739291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Security</a:t>
            </a:r>
            <a:endParaRPr lang="en-US" dirty="0"/>
          </a:p>
        </p:txBody>
      </p:sp>
      <p:sp>
        <p:nvSpPr>
          <p:cNvPr id="3" name="Content Placeholder 2"/>
          <p:cNvSpPr>
            <a:spLocks noGrp="1"/>
          </p:cNvSpPr>
          <p:nvPr>
            <p:ph idx="1"/>
          </p:nvPr>
        </p:nvSpPr>
        <p:spPr/>
        <p:txBody>
          <a:bodyPr>
            <a:normAutofit/>
          </a:bodyPr>
          <a:lstStyle/>
          <a:p>
            <a:r>
              <a:rPr lang="en-US" dirty="0" smtClean="0"/>
              <a:t>Protection </a:t>
            </a:r>
            <a:r>
              <a:rPr lang="en-US" dirty="0"/>
              <a:t>against economic risks, such as unemployment, accidents on the job, business failures or natural disasters, over which people have little or no control. </a:t>
            </a:r>
            <a:endParaRPr lang="en-US" dirty="0" smtClean="0"/>
          </a:p>
          <a:p>
            <a:r>
              <a:rPr lang="en-US" dirty="0" smtClean="0"/>
              <a:t>Economic </a:t>
            </a:r>
            <a:r>
              <a:rPr lang="en-US" dirty="0"/>
              <a:t>security refers to protecting consumers, producers, and resource owners from risks that exist in society. </a:t>
            </a:r>
            <a:endParaRPr lang="en-US" dirty="0" smtClean="0"/>
          </a:p>
          <a:p>
            <a:r>
              <a:rPr lang="en-US" dirty="0" smtClean="0"/>
              <a:t>Each </a:t>
            </a:r>
            <a:r>
              <a:rPr lang="en-US" dirty="0"/>
              <a:t>society must decide from which uncertainties individuals can and should be protected, and whether individuals, employers, or the government should provide or pay for this protection. </a:t>
            </a:r>
          </a:p>
        </p:txBody>
      </p:sp>
    </p:spTree>
    <p:extLst>
      <p:ext uri="{BB962C8B-B14F-4D97-AF65-F5344CB8AC3E}">
        <p14:creationId xmlns:p14="http://schemas.microsoft.com/office/powerpoint/2010/main" val="268620174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Equity</a:t>
            </a:r>
            <a:endParaRPr lang="en-US" dirty="0"/>
          </a:p>
        </p:txBody>
      </p:sp>
      <p:sp>
        <p:nvSpPr>
          <p:cNvPr id="3" name="Content Placeholder 2"/>
          <p:cNvSpPr>
            <a:spLocks noGrp="1"/>
          </p:cNvSpPr>
          <p:nvPr>
            <p:ph idx="1"/>
          </p:nvPr>
        </p:nvSpPr>
        <p:spPr/>
        <p:txBody>
          <a:bodyPr>
            <a:normAutofit/>
          </a:bodyPr>
          <a:lstStyle/>
          <a:p>
            <a:r>
              <a:rPr lang="en-US" dirty="0" smtClean="0"/>
              <a:t>The </a:t>
            </a:r>
            <a:r>
              <a:rPr lang="en-US" dirty="0"/>
              <a:t>application of our concepts of what is "fair" or "unfair" and what is "right" or "wrong" to an economic policy. </a:t>
            </a:r>
            <a:endParaRPr lang="en-US" dirty="0" smtClean="0"/>
          </a:p>
          <a:p>
            <a:r>
              <a:rPr lang="en-US" dirty="0" smtClean="0"/>
              <a:t>Ultimately </a:t>
            </a:r>
            <a:r>
              <a:rPr lang="en-US" dirty="0"/>
              <a:t>deals with the distribution of income and wealth. Some people judge equity based on providing equal opportunity. </a:t>
            </a:r>
            <a:endParaRPr lang="en-US" dirty="0" smtClean="0"/>
          </a:p>
          <a:p>
            <a:r>
              <a:rPr lang="en-US" dirty="0" smtClean="0"/>
              <a:t>Others </a:t>
            </a:r>
            <a:r>
              <a:rPr lang="en-US" dirty="0"/>
              <a:t>judge based on equality of outcomes. </a:t>
            </a:r>
          </a:p>
        </p:txBody>
      </p:sp>
    </p:spTree>
    <p:extLst>
      <p:ext uri="{BB962C8B-B14F-4D97-AF65-F5344CB8AC3E}">
        <p14:creationId xmlns:p14="http://schemas.microsoft.com/office/powerpoint/2010/main" val="8685903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9144000" cy="6880185"/>
          </a:xfrm>
          <a:prstGeom prst="rect">
            <a:avLst/>
          </a:prstGeom>
        </p:spPr>
      </p:pic>
    </p:spTree>
    <p:extLst>
      <p:ext uri="{BB962C8B-B14F-4D97-AF65-F5344CB8AC3E}">
        <p14:creationId xmlns:p14="http://schemas.microsoft.com/office/powerpoint/2010/main" val="258364862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Growth</a:t>
            </a:r>
            <a:endParaRPr lang="en-US" dirty="0"/>
          </a:p>
        </p:txBody>
      </p:sp>
      <p:sp>
        <p:nvSpPr>
          <p:cNvPr id="3" name="Content Placeholder 2"/>
          <p:cNvSpPr>
            <a:spLocks noGrp="1"/>
          </p:cNvSpPr>
          <p:nvPr>
            <p:ph idx="1"/>
          </p:nvPr>
        </p:nvSpPr>
        <p:spPr/>
        <p:txBody>
          <a:bodyPr>
            <a:normAutofit/>
          </a:bodyPr>
          <a:lstStyle/>
          <a:p>
            <a:r>
              <a:rPr lang="en-US" dirty="0" smtClean="0"/>
              <a:t>Increasing </a:t>
            </a:r>
            <a:r>
              <a:rPr lang="en-US" dirty="0"/>
              <a:t>the production of goods and services over time. </a:t>
            </a:r>
            <a:endParaRPr lang="en-US" dirty="0" smtClean="0"/>
          </a:p>
          <a:p>
            <a:r>
              <a:rPr lang="en-US" dirty="0" smtClean="0"/>
              <a:t>Economic </a:t>
            </a:r>
            <a:r>
              <a:rPr lang="en-US" dirty="0"/>
              <a:t>growth is measured by changes in the level of real gross domestic product (GDP). </a:t>
            </a:r>
            <a:endParaRPr lang="en-US" dirty="0" smtClean="0"/>
          </a:p>
          <a:p>
            <a:r>
              <a:rPr lang="en-US" dirty="0" smtClean="0"/>
              <a:t>A </a:t>
            </a:r>
            <a:r>
              <a:rPr lang="en-US" dirty="0"/>
              <a:t>target annual growth rate of 3 to 4 percent in real GDP is generally considered to be reasonable and sustainable. </a:t>
            </a:r>
          </a:p>
        </p:txBody>
      </p:sp>
    </p:spTree>
    <p:extLst>
      <p:ext uri="{BB962C8B-B14F-4D97-AF65-F5344CB8AC3E}">
        <p14:creationId xmlns:p14="http://schemas.microsoft.com/office/powerpoint/2010/main" val="271123409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Efficiency</a:t>
            </a:r>
            <a:endParaRPr lang="en-US" dirty="0"/>
          </a:p>
        </p:txBody>
      </p:sp>
      <p:sp>
        <p:nvSpPr>
          <p:cNvPr id="3" name="Content Placeholder 2"/>
          <p:cNvSpPr>
            <a:spLocks noGrp="1"/>
          </p:cNvSpPr>
          <p:nvPr>
            <p:ph idx="1"/>
          </p:nvPr>
        </p:nvSpPr>
        <p:spPr/>
        <p:txBody>
          <a:bodyPr>
            <a:normAutofit/>
          </a:bodyPr>
          <a:lstStyle/>
          <a:p>
            <a:r>
              <a:rPr lang="en-US" dirty="0" smtClean="0"/>
              <a:t>A </a:t>
            </a:r>
            <a:r>
              <a:rPr lang="en-US" dirty="0"/>
              <a:t>situation in which no one in a society can be made better off without making someone else worse off. </a:t>
            </a:r>
            <a:endParaRPr lang="en-US" dirty="0" smtClean="0"/>
          </a:p>
          <a:p>
            <a:r>
              <a:rPr lang="en-US" dirty="0" smtClean="0"/>
              <a:t>The </a:t>
            </a:r>
            <a:r>
              <a:rPr lang="en-US" dirty="0"/>
              <a:t>gains for society must be more than the costs to that society. </a:t>
            </a:r>
            <a:endParaRPr lang="en-US" dirty="0" smtClean="0"/>
          </a:p>
          <a:p>
            <a:r>
              <a:rPr lang="en-US" dirty="0" smtClean="0"/>
              <a:t>Economic </a:t>
            </a:r>
            <a:r>
              <a:rPr lang="en-US" dirty="0"/>
              <a:t>efficiency refers to how well scarce productive resources are allocated to produce the goods and services people want and how well inputs are used in the production process to keep production costs as low as possible. </a:t>
            </a:r>
          </a:p>
        </p:txBody>
      </p:sp>
    </p:spTree>
    <p:extLst>
      <p:ext uri="{BB962C8B-B14F-4D97-AF65-F5344CB8AC3E}">
        <p14:creationId xmlns:p14="http://schemas.microsoft.com/office/powerpoint/2010/main" val="326500849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Stability</a:t>
            </a:r>
            <a:endParaRPr lang="en-US" dirty="0"/>
          </a:p>
        </p:txBody>
      </p:sp>
      <p:sp>
        <p:nvSpPr>
          <p:cNvPr id="3" name="Content Placeholder 2"/>
          <p:cNvSpPr>
            <a:spLocks noGrp="1"/>
          </p:cNvSpPr>
          <p:nvPr>
            <p:ph idx="1"/>
          </p:nvPr>
        </p:nvSpPr>
        <p:spPr/>
        <p:txBody>
          <a:bodyPr>
            <a:normAutofit/>
          </a:bodyPr>
          <a:lstStyle/>
          <a:p>
            <a:r>
              <a:rPr lang="en-US" dirty="0" smtClean="0"/>
              <a:t>This </a:t>
            </a:r>
            <a:r>
              <a:rPr lang="en-US" dirty="0"/>
              <a:t>is the process of maintaining stable prices and full employment and keeping economic growth reasonably smooth and steady. </a:t>
            </a:r>
            <a:endParaRPr lang="en-US" dirty="0" smtClean="0"/>
          </a:p>
          <a:p>
            <a:r>
              <a:rPr lang="en-US" smtClean="0"/>
              <a:t>Price </a:t>
            </a:r>
            <a:r>
              <a:rPr lang="en-US" dirty="0"/>
              <a:t>stability means avoiding inflation or deflation</a:t>
            </a:r>
            <a:r>
              <a:rPr lang="en-US"/>
              <a:t>. </a:t>
            </a:r>
            <a:endParaRPr lang="en-US" smtClean="0"/>
          </a:p>
          <a:p>
            <a:r>
              <a:rPr lang="en-US" smtClean="0"/>
              <a:t>Full </a:t>
            </a:r>
            <a:r>
              <a:rPr lang="en-US" dirty="0"/>
              <a:t>employment occurs when an economy’s scarce resource, especially labor, are fully utilized. </a:t>
            </a:r>
          </a:p>
        </p:txBody>
      </p:sp>
    </p:spTree>
    <p:extLst>
      <p:ext uri="{BB962C8B-B14F-4D97-AF65-F5344CB8AC3E}">
        <p14:creationId xmlns:p14="http://schemas.microsoft.com/office/powerpoint/2010/main" val="1798141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24393450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
            <a:ext cx="9144000" cy="3581400"/>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607444"/>
            <a:ext cx="9144000" cy="3250556"/>
          </a:xfrm>
          <a:prstGeom prst="rect">
            <a:avLst/>
          </a:prstGeom>
        </p:spPr>
      </p:pic>
    </p:spTree>
    <p:extLst>
      <p:ext uri="{BB962C8B-B14F-4D97-AF65-F5344CB8AC3E}">
        <p14:creationId xmlns:p14="http://schemas.microsoft.com/office/powerpoint/2010/main" val="56860229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a:spLocks noChangeArrowheads="1"/>
          </p:cNvSpPr>
          <p:nvPr/>
        </p:nvSpPr>
        <p:spPr bwMode="auto">
          <a:xfrm>
            <a:off x="304800" y="381000"/>
            <a:ext cx="8382000" cy="6093976"/>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marL="514350" indent="-514350" algn="ctr">
              <a:spcBef>
                <a:spcPct val="0"/>
              </a:spcBef>
              <a:buClrTx/>
              <a:buSzTx/>
            </a:pPr>
            <a:r>
              <a:rPr lang="en-US" altLang="en-US" sz="3000" dirty="0">
                <a:solidFill>
                  <a:srgbClr val="000000"/>
                </a:solidFill>
                <a:latin typeface="Arial" panose="020B0604020202020204" pitchFamily="34" charset="0"/>
              </a:rPr>
              <a:t>Please </a:t>
            </a:r>
            <a:r>
              <a:rPr lang="en-US" altLang="en-US" sz="3000" dirty="0" smtClean="0">
                <a:solidFill>
                  <a:srgbClr val="000000"/>
                </a:solidFill>
                <a:latin typeface="Arial" panose="020B0604020202020204" pitchFamily="34" charset="0"/>
              </a:rPr>
              <a:t>come in quietly, check the board for your group number; sit with correct group</a:t>
            </a:r>
          </a:p>
          <a:p>
            <a:pPr marL="514350" indent="-514350" algn="ctr">
              <a:spcBef>
                <a:spcPct val="0"/>
              </a:spcBef>
              <a:buClrTx/>
              <a:buSzTx/>
            </a:pPr>
            <a:endParaRPr lang="en-US" altLang="en-US" sz="3000" dirty="0">
              <a:solidFill>
                <a:srgbClr val="000000"/>
              </a:solidFill>
              <a:latin typeface="Arial" panose="020B0604020202020204" pitchFamily="34" charset="0"/>
            </a:endParaRPr>
          </a:p>
          <a:p>
            <a:pPr marL="514350" indent="-514350" algn="ctr">
              <a:spcBef>
                <a:spcPct val="0"/>
              </a:spcBef>
              <a:buClrTx/>
              <a:buSzTx/>
            </a:pPr>
            <a:r>
              <a:rPr lang="en-US" altLang="en-US" sz="3000" dirty="0" smtClean="0">
                <a:solidFill>
                  <a:srgbClr val="000000"/>
                </a:solidFill>
                <a:latin typeface="Arial" panose="020B0604020202020204" pitchFamily="34" charset="0"/>
              </a:rPr>
              <a:t>Read page 41, the profile on John Stuart Mills…</a:t>
            </a:r>
          </a:p>
          <a:p>
            <a:pPr marL="514350" indent="-514350" algn="ctr">
              <a:spcBef>
                <a:spcPct val="0"/>
              </a:spcBef>
              <a:buClrTx/>
              <a:buSzTx/>
            </a:pPr>
            <a:endParaRPr lang="en-US" altLang="en-US" sz="3000" dirty="0">
              <a:solidFill>
                <a:srgbClr val="000000"/>
              </a:solidFill>
              <a:latin typeface="Arial" panose="020B0604020202020204" pitchFamily="34" charset="0"/>
            </a:endParaRPr>
          </a:p>
          <a:p>
            <a:pPr marL="514350" indent="-514350" algn="ctr">
              <a:spcBef>
                <a:spcPct val="0"/>
              </a:spcBef>
              <a:buClrTx/>
              <a:buSzTx/>
            </a:pPr>
            <a:r>
              <a:rPr lang="en-US" altLang="en-US" sz="3000" dirty="0" smtClean="0">
                <a:solidFill>
                  <a:srgbClr val="000000"/>
                </a:solidFill>
                <a:latin typeface="Arial" panose="020B0604020202020204" pitchFamily="34" charset="0"/>
              </a:rPr>
              <a:t>Log on to </a:t>
            </a:r>
            <a:r>
              <a:rPr lang="en-US" altLang="en-US" sz="3000" dirty="0" smtClean="0">
                <a:solidFill>
                  <a:srgbClr val="000000"/>
                </a:solidFill>
                <a:latin typeface="Arial" panose="020B0604020202020204" pitchFamily="34" charset="0"/>
                <a:hlinkClick r:id="rId2"/>
              </a:rPr>
              <a:t>www.socrative.com</a:t>
            </a:r>
            <a:endParaRPr lang="en-US" altLang="en-US" sz="3000" dirty="0" smtClean="0">
              <a:solidFill>
                <a:srgbClr val="000000"/>
              </a:solidFill>
              <a:latin typeface="Arial" panose="020B0604020202020204" pitchFamily="34" charset="0"/>
            </a:endParaRPr>
          </a:p>
          <a:p>
            <a:pPr marL="514350" indent="-514350" algn="ctr">
              <a:spcBef>
                <a:spcPct val="0"/>
              </a:spcBef>
              <a:buClrTx/>
              <a:buSzTx/>
            </a:pPr>
            <a:endParaRPr lang="en-US" altLang="en-US" sz="3000" dirty="0">
              <a:solidFill>
                <a:srgbClr val="000000"/>
              </a:solidFill>
              <a:latin typeface="Arial" panose="020B0604020202020204" pitchFamily="34" charset="0"/>
            </a:endParaRPr>
          </a:p>
          <a:p>
            <a:pPr marL="514350" indent="-514350" algn="ctr">
              <a:spcBef>
                <a:spcPct val="0"/>
              </a:spcBef>
              <a:buClrTx/>
              <a:buSzTx/>
            </a:pPr>
            <a:r>
              <a:rPr lang="en-US" altLang="en-US" sz="3000" dirty="0" smtClean="0">
                <a:solidFill>
                  <a:srgbClr val="000000"/>
                </a:solidFill>
                <a:latin typeface="Arial" panose="020B0604020202020204" pitchFamily="34" charset="0"/>
              </a:rPr>
              <a:t>Log on code is: </a:t>
            </a:r>
            <a:r>
              <a:rPr lang="en-US" altLang="en-US" sz="3000" dirty="0" err="1" smtClean="0">
                <a:solidFill>
                  <a:srgbClr val="000000"/>
                </a:solidFill>
                <a:latin typeface="Arial" panose="020B0604020202020204" pitchFamily="34" charset="0"/>
              </a:rPr>
              <a:t>Qzifezyu</a:t>
            </a:r>
            <a:endParaRPr lang="en-US" altLang="en-US" sz="3000" dirty="0" smtClean="0">
              <a:solidFill>
                <a:srgbClr val="000000"/>
              </a:solidFill>
              <a:latin typeface="Arial" panose="020B0604020202020204" pitchFamily="34" charset="0"/>
            </a:endParaRPr>
          </a:p>
          <a:p>
            <a:pPr marL="514350" indent="-514350" algn="ctr">
              <a:spcBef>
                <a:spcPct val="0"/>
              </a:spcBef>
              <a:buClrTx/>
              <a:buSzTx/>
            </a:pPr>
            <a:endParaRPr lang="en-US" altLang="en-US" sz="3000" dirty="0">
              <a:solidFill>
                <a:srgbClr val="000000"/>
              </a:solidFill>
              <a:latin typeface="Arial" panose="020B0604020202020204" pitchFamily="34" charset="0"/>
            </a:endParaRPr>
          </a:p>
          <a:p>
            <a:pPr marL="514350" indent="-514350" algn="ctr">
              <a:spcBef>
                <a:spcPct val="0"/>
              </a:spcBef>
              <a:buClrTx/>
              <a:buSzTx/>
            </a:pPr>
            <a:r>
              <a:rPr lang="en-US" altLang="en-US" sz="3000" dirty="0" smtClean="0">
                <a:solidFill>
                  <a:srgbClr val="000000"/>
                </a:solidFill>
                <a:latin typeface="Arial" panose="020B0604020202020204" pitchFamily="34" charset="0"/>
              </a:rPr>
              <a:t>Last Name, First Name (-15 points)</a:t>
            </a:r>
          </a:p>
          <a:p>
            <a:pPr marL="514350" indent="-514350" algn="ctr">
              <a:spcBef>
                <a:spcPct val="0"/>
              </a:spcBef>
              <a:buClrTx/>
              <a:buSzTx/>
            </a:pPr>
            <a:endParaRPr lang="en-US" altLang="en-US" sz="3000" dirty="0">
              <a:solidFill>
                <a:srgbClr val="000000"/>
              </a:solidFill>
              <a:latin typeface="Arial" panose="020B0604020202020204" pitchFamily="34" charset="0"/>
            </a:endParaRPr>
          </a:p>
          <a:p>
            <a:pPr marL="514350" indent="-514350" algn="ctr">
              <a:spcBef>
                <a:spcPct val="0"/>
              </a:spcBef>
              <a:buClrTx/>
              <a:buSzTx/>
            </a:pPr>
            <a:r>
              <a:rPr lang="en-US" altLang="en-US" sz="3000" dirty="0" smtClean="0">
                <a:solidFill>
                  <a:srgbClr val="000000"/>
                </a:solidFill>
                <a:latin typeface="Arial" panose="020B0604020202020204" pitchFamily="34" charset="0"/>
              </a:rPr>
              <a:t>Take </a:t>
            </a:r>
            <a:r>
              <a:rPr lang="en-US" altLang="en-US" sz="3000" dirty="0" err="1" smtClean="0">
                <a:solidFill>
                  <a:srgbClr val="000000"/>
                </a:solidFill>
                <a:latin typeface="Arial" panose="020B0604020202020204" pitchFamily="34" charset="0"/>
              </a:rPr>
              <a:t>Socrative</a:t>
            </a:r>
            <a:r>
              <a:rPr lang="en-US" altLang="en-US" sz="3000" dirty="0" smtClean="0">
                <a:solidFill>
                  <a:srgbClr val="000000"/>
                </a:solidFill>
                <a:latin typeface="Arial" panose="020B0604020202020204" pitchFamily="34" charset="0"/>
              </a:rPr>
              <a:t> quiz</a:t>
            </a:r>
            <a:endParaRPr lang="en-US" altLang="en-US" sz="3000" dirty="0">
              <a:solidFill>
                <a:srgbClr val="000000"/>
              </a:solidFill>
              <a:latin typeface="Arial" panose="020B0604020202020204" pitchFamily="34" charset="0"/>
            </a:endParaRPr>
          </a:p>
        </p:txBody>
      </p:sp>
    </p:spTree>
    <p:extLst>
      <p:ext uri="{BB962C8B-B14F-4D97-AF65-F5344CB8AC3E}">
        <p14:creationId xmlns:p14="http://schemas.microsoft.com/office/powerpoint/2010/main" val="400456770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1476385"/>
            <a:ext cx="8610600" cy="5044971"/>
          </a:xfrm>
          <a:prstGeom prst="rect">
            <a:avLst/>
          </a:prstGeom>
        </p:spPr>
        <p:txBody>
          <a:bodyPr wrap="square">
            <a:spAutoFit/>
          </a:bodyPr>
          <a:lstStyle/>
          <a:p>
            <a:pPr marL="342900" marR="0" lvl="0" indent="-342900">
              <a:spcBef>
                <a:spcPts val="500"/>
              </a:spcBef>
              <a:spcAft>
                <a:spcPts val="600"/>
              </a:spcAft>
              <a:buSzPts val="1050"/>
              <a:buAutoNum type="arabicPeriod"/>
            </a:pPr>
            <a:r>
              <a:rPr lang="en-US" sz="2800" dirty="0"/>
              <a:t>What three questions are answered by an economic system?</a:t>
            </a:r>
          </a:p>
          <a:p>
            <a:pPr marL="342900" marR="0" lvl="0" indent="-342900">
              <a:spcBef>
                <a:spcPts val="500"/>
              </a:spcBef>
              <a:spcAft>
                <a:spcPts val="600"/>
              </a:spcAft>
              <a:buSzPts val="1050"/>
              <a:buAutoNum type="arabicPeriod"/>
            </a:pPr>
            <a:r>
              <a:rPr lang="en-US" sz="2800" dirty="0"/>
              <a:t>If an economy is completely controlled by the government, what is it called?</a:t>
            </a:r>
          </a:p>
          <a:p>
            <a:pPr marL="342900" marR="0" lvl="0" indent="-342900">
              <a:spcBef>
                <a:spcPts val="500"/>
              </a:spcBef>
              <a:spcAft>
                <a:spcPts val="600"/>
              </a:spcAft>
              <a:buSzPts val="1050"/>
              <a:buAutoNum type="arabicPeriod"/>
            </a:pPr>
            <a:r>
              <a:rPr lang="en-US" sz="2800" dirty="0"/>
              <a:t>What are some things the government must do because free markets won’t?</a:t>
            </a:r>
          </a:p>
          <a:p>
            <a:pPr marL="342900" marR="0" lvl="0" indent="-342900">
              <a:spcBef>
                <a:spcPts val="500"/>
              </a:spcBef>
              <a:spcAft>
                <a:spcPts val="600"/>
              </a:spcAft>
              <a:buSzPts val="1050"/>
              <a:buAutoNum type="arabicPeriod"/>
            </a:pPr>
            <a:r>
              <a:rPr lang="en-US" sz="2800" dirty="0"/>
              <a:t>In a circular flow model, what are the two markets?</a:t>
            </a:r>
          </a:p>
          <a:p>
            <a:pPr marL="342900" marR="0" lvl="0" indent="-342900">
              <a:spcBef>
                <a:spcPts val="500"/>
              </a:spcBef>
              <a:spcAft>
                <a:spcPts val="600"/>
              </a:spcAft>
              <a:buSzPts val="1050"/>
              <a:buAutoNum type="arabicPeriod"/>
            </a:pPr>
            <a:r>
              <a:rPr lang="en-US" sz="2800" dirty="0"/>
              <a:t>How much should the government control the economy</a:t>
            </a:r>
            <a:r>
              <a:rPr lang="en-US" sz="2800" dirty="0" smtClean="0"/>
              <a:t>?</a:t>
            </a:r>
          </a:p>
          <a:p>
            <a:pPr marR="0" lvl="0">
              <a:spcBef>
                <a:spcPts val="500"/>
              </a:spcBef>
              <a:spcAft>
                <a:spcPts val="600"/>
              </a:spcAft>
              <a:buSzPts val="1050"/>
            </a:pPr>
            <a:r>
              <a:rPr lang="en-US" dirty="0"/>
              <a:t>https://www.youtube.com/watch?v=B43YEW2FvDs&amp;t=316s</a:t>
            </a:r>
            <a:endParaRPr lang="en-US" dirty="0"/>
          </a:p>
        </p:txBody>
      </p:sp>
      <p:sp>
        <p:nvSpPr>
          <p:cNvPr id="5" name="Rectangle 4"/>
          <p:cNvSpPr/>
          <p:nvPr/>
        </p:nvSpPr>
        <p:spPr>
          <a:xfrm>
            <a:off x="-36095" y="8021"/>
            <a:ext cx="6172200" cy="707886"/>
          </a:xfrm>
          <a:prstGeom prst="rect">
            <a:avLst/>
          </a:prstGeom>
        </p:spPr>
        <p:txBody>
          <a:bodyPr wrap="square">
            <a:spAutoFit/>
          </a:bodyPr>
          <a:lstStyle/>
          <a:p>
            <a:pPr lvl="0" algn="ctr">
              <a:defRPr/>
            </a:pPr>
            <a:r>
              <a:rPr lang="en-US" sz="4000" b="1" spc="28" dirty="0" smtClean="0">
                <a:ln w="9525" cmpd="sng">
                  <a:solidFill>
                    <a:srgbClr val="5B9BD5"/>
                  </a:solidFill>
                  <a:prstDash val="solid"/>
                </a:ln>
                <a:solidFill>
                  <a:srgbClr val="70AD47">
                    <a:tint val="1000"/>
                  </a:srgbClr>
                </a:solidFill>
                <a:effectLst>
                  <a:glow rad="38100">
                    <a:srgbClr val="5B9BD5">
                      <a:alpha val="40000"/>
                    </a:srgbClr>
                  </a:glow>
                </a:effectLst>
              </a:rPr>
              <a:t>Warm Up 8.21 (Monday)</a:t>
            </a:r>
            <a:endParaRPr lang="en-US" sz="4000" b="1" spc="28" dirty="0">
              <a:ln w="9525" cmpd="sng">
                <a:solidFill>
                  <a:srgbClr val="5B9BD5"/>
                </a:solidFill>
                <a:prstDash val="solid"/>
              </a:ln>
              <a:solidFill>
                <a:srgbClr val="70AD47">
                  <a:tint val="1000"/>
                </a:srgbClr>
              </a:solidFill>
              <a:effectLst>
                <a:glow rad="38100">
                  <a:srgbClr val="5B9BD5">
                    <a:alpha val="40000"/>
                  </a:srgbClr>
                </a:glow>
              </a:effectLst>
            </a:endParaRPr>
          </a:p>
        </p:txBody>
      </p:sp>
      <p:sp>
        <p:nvSpPr>
          <p:cNvPr id="6" name="TextBox 9"/>
          <p:cNvSpPr txBox="1">
            <a:spLocks noChangeArrowheads="1"/>
          </p:cNvSpPr>
          <p:nvPr/>
        </p:nvSpPr>
        <p:spPr bwMode="auto">
          <a:xfrm>
            <a:off x="304800" y="896091"/>
            <a:ext cx="8382000" cy="40011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spcBef>
                <a:spcPct val="0"/>
              </a:spcBef>
              <a:buClrTx/>
              <a:buSzTx/>
              <a:buFontTx/>
              <a:buNone/>
            </a:pPr>
            <a:r>
              <a:rPr lang="en-US" altLang="en-US" sz="2000" dirty="0">
                <a:solidFill>
                  <a:srgbClr val="000000"/>
                </a:solidFill>
                <a:latin typeface="Arial" panose="020B0604020202020204" pitchFamily="34" charset="0"/>
              </a:rPr>
              <a:t>Please </a:t>
            </a:r>
            <a:r>
              <a:rPr lang="en-US" altLang="en-US" sz="2000" dirty="0" smtClean="0">
                <a:solidFill>
                  <a:srgbClr val="000000"/>
                </a:solidFill>
                <a:latin typeface="Arial" panose="020B0604020202020204" pitchFamily="34" charset="0"/>
              </a:rPr>
              <a:t>come in quietly write down the 5 questions below. Thanks.</a:t>
            </a:r>
            <a:endParaRPr lang="en-US" altLang="en-US" sz="2000" dirty="0">
              <a:solidFill>
                <a:srgbClr val="000000"/>
              </a:solidFill>
              <a:latin typeface="Arial" panose="020B0604020202020204" pitchFamily="34" charset="0"/>
            </a:endParaRPr>
          </a:p>
        </p:txBody>
      </p:sp>
    </p:spTree>
    <p:extLst>
      <p:ext uri="{BB962C8B-B14F-4D97-AF65-F5344CB8AC3E}">
        <p14:creationId xmlns:p14="http://schemas.microsoft.com/office/powerpoint/2010/main" val="14786307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 calcmode="lin" valueType="num">
                                      <p:cBhvr additive="base">
                                        <p:cTn id="2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327" y="19291"/>
            <a:ext cx="6781800" cy="1069975"/>
          </a:xfrm>
        </p:spPr>
        <p:txBody>
          <a:bodyPr/>
          <a:lstStyle/>
          <a:p>
            <a:r>
              <a:rPr lang="en-US" dirty="0" smtClean="0"/>
              <a:t>Standard:</a:t>
            </a:r>
            <a:endParaRPr lang="en-US" dirty="0"/>
          </a:p>
        </p:txBody>
      </p:sp>
      <p:sp>
        <p:nvSpPr>
          <p:cNvPr id="3" name="Subtitle 2"/>
          <p:cNvSpPr>
            <a:spLocks noGrp="1"/>
          </p:cNvSpPr>
          <p:nvPr>
            <p:ph type="subTitle" idx="1"/>
          </p:nvPr>
        </p:nvSpPr>
        <p:spPr>
          <a:xfrm>
            <a:off x="382928" y="1155680"/>
            <a:ext cx="6781800" cy="2057400"/>
          </a:xfrm>
        </p:spPr>
        <p:txBody>
          <a:bodyPr>
            <a:normAutofit/>
          </a:bodyPr>
          <a:lstStyle/>
          <a:p>
            <a:r>
              <a:rPr lang="en-US" dirty="0"/>
              <a:t>Compare command, market, and mixed economic systems with regard to private ownership, profit motive, consumer sovereignty, competition, and government regulation. 	</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2743200"/>
            <a:ext cx="7543801" cy="3810000"/>
          </a:xfrm>
          <a:prstGeom prst="rect">
            <a:avLst/>
          </a:prstGeom>
        </p:spPr>
      </p:pic>
    </p:spTree>
    <p:extLst>
      <p:ext uri="{BB962C8B-B14F-4D97-AF65-F5344CB8AC3E}">
        <p14:creationId xmlns:p14="http://schemas.microsoft.com/office/powerpoint/2010/main" val="421080983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theme/theme1.xml><?xml version="1.0" encoding="utf-8"?>
<a:theme xmlns:a="http://schemas.openxmlformats.org/drawingml/2006/main" name="Macro">
  <a:themeElements>
    <a:clrScheme name="Macro">
      <a:dk1>
        <a:sysClr val="windowText" lastClr="000000"/>
      </a:dk1>
      <a:lt1>
        <a:sysClr val="window" lastClr="FFFFFF"/>
      </a:lt1>
      <a:dk2>
        <a:srgbClr val="3F3F4D"/>
      </a:dk2>
      <a:lt2>
        <a:srgbClr val="DDDDDD"/>
      </a:lt2>
      <a:accent1>
        <a:srgbClr val="A51009"/>
      </a:accent1>
      <a:accent2>
        <a:srgbClr val="DE7014"/>
      </a:accent2>
      <a:accent3>
        <a:srgbClr val="704836"/>
      </a:accent3>
      <a:accent4>
        <a:srgbClr val="F2B431"/>
      </a:accent4>
      <a:accent5>
        <a:srgbClr val="7F221D"/>
      </a:accent5>
      <a:accent6>
        <a:srgbClr val="CDAC77"/>
      </a:accent6>
      <a:hlink>
        <a:srgbClr val="F5B123"/>
      </a:hlink>
      <a:folHlink>
        <a:srgbClr val="E19B0B"/>
      </a:folHlink>
    </a:clrScheme>
    <a:fontScheme name="Macro">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cro">
      <a:fillStyleLst>
        <a:solidFill>
          <a:schemeClr val="phClr"/>
        </a:solidFill>
        <a:gradFill rotWithShape="1">
          <a:gsLst>
            <a:gs pos="0">
              <a:schemeClr val="phClr">
                <a:tint val="65000"/>
                <a:satMod val="300000"/>
              </a:schemeClr>
            </a:gs>
            <a:gs pos="100000">
              <a:schemeClr val="phClr">
                <a:tint val="80000"/>
                <a:satMod val="150000"/>
              </a:schemeClr>
            </a:gs>
          </a:gsLst>
          <a:lin ang="5400000" scaled="0"/>
        </a:gradFill>
        <a:gradFill rotWithShape="1">
          <a:gsLst>
            <a:gs pos="0">
              <a:schemeClr val="phClr">
                <a:shade val="90000"/>
                <a:satMod val="300000"/>
              </a:schemeClr>
            </a:gs>
            <a:gs pos="100000">
              <a:schemeClr val="phClr">
                <a:satMod val="150000"/>
              </a:schemeClr>
            </a:gs>
          </a:gsLst>
          <a:path path="circle">
            <a:fillToRect l="50000" t="100000" r="100000" b="50000"/>
          </a:path>
        </a:gradFill>
      </a:fillStyleLst>
      <a:lnStyleLst>
        <a:ln w="9525" cap="flat" cmpd="sng" algn="ctr">
          <a:solidFill>
            <a:schemeClr val="phClr"/>
          </a:solidFill>
          <a:prstDash val="solid"/>
        </a:ln>
        <a:ln w="13970" cap="flat" cmpd="sng" algn="ctr">
          <a:solidFill>
            <a:schemeClr val="phClr"/>
          </a:solidFill>
          <a:prstDash val="solid"/>
        </a:ln>
        <a:ln w="22225" cap="flat" cmpd="sng" algn="ctr">
          <a:solidFill>
            <a:schemeClr val="phClr"/>
          </a:solidFill>
          <a:prstDash val="solid"/>
        </a:ln>
      </a:lnStyleLst>
      <a:effectStyleLst>
        <a:effectStyle>
          <a:effectLst>
            <a:outerShdw blurRad="50800" dist="25400" dir="5400000" rotWithShape="0">
              <a:srgbClr val="000000">
                <a:alpha val="70000"/>
              </a:srgbClr>
            </a:outerShdw>
          </a:effectLst>
        </a:effectStyle>
        <a:effectStyle>
          <a:effectLst>
            <a:outerShdw blurRad="25400" dist="25400" dir="5400000" rotWithShape="0">
              <a:srgbClr val="000000">
                <a:alpha val="70000"/>
              </a:srgbClr>
            </a:outerShdw>
          </a:effectLst>
          <a:scene3d>
            <a:camera prst="orthographicFront">
              <a:rot lat="0" lon="0" rev="0"/>
            </a:camera>
            <a:lightRig rig="threePt" dir="tl"/>
          </a:scene3d>
          <a:sp3d contourW="15875" prstMaterial="softmetal">
            <a:bevelT w="25400" h="19050" prst="angle"/>
            <a:contourClr>
              <a:schemeClr val="phClr">
                <a:shade val="30000"/>
              </a:schemeClr>
            </a:contourClr>
          </a:sp3d>
        </a:effectStyle>
        <a:effectStyle>
          <a:effectLst>
            <a:outerShdw blurRad="25400" dist="25400" dir="5400000" rotWithShape="0">
              <a:srgbClr val="000000">
                <a:alpha val="40000"/>
              </a:srgbClr>
            </a:outerShdw>
          </a:effectLst>
          <a:scene3d>
            <a:camera prst="orthographicFront">
              <a:rot lat="0" lon="0" rev="0"/>
            </a:camera>
            <a:lightRig rig="threePt" dir="tl"/>
          </a:scene3d>
          <a:sp3d contourW="19050" prstMaterial="metal">
            <a:bevelT w="63500" h="31750" prst="angle"/>
            <a:contourClr>
              <a:schemeClr val="phClr">
                <a:shade val="25000"/>
                <a:satMod val="130000"/>
              </a:schemeClr>
            </a:contourClr>
          </a:sp3d>
        </a:effectStyle>
      </a:effectStyleLst>
      <a:bgFillStyleLst>
        <a:solidFill>
          <a:schemeClr val="phClr"/>
        </a:solidFill>
        <a:gradFill rotWithShape="1">
          <a:gsLst>
            <a:gs pos="0">
              <a:schemeClr val="phClr">
                <a:tint val="67000"/>
                <a:shade val="93000"/>
                <a:satMod val="110000"/>
                <a:lumMod val="90000"/>
              </a:schemeClr>
            </a:gs>
            <a:gs pos="76000">
              <a:schemeClr val="phClr">
                <a:tint val="85000"/>
                <a:shade val="75000"/>
                <a:satMod val="120000"/>
              </a:schemeClr>
            </a:gs>
            <a:gs pos="100000">
              <a:schemeClr val="phClr">
                <a:tint val="86000"/>
                <a:shade val="50000"/>
                <a:satMod val="130000"/>
              </a:schemeClr>
            </a:gs>
          </a:gsLst>
          <a:lin ang="5400000" scaled="0"/>
        </a:gradFill>
        <a:gradFill rotWithShape="1">
          <a:gsLst>
            <a:gs pos="0">
              <a:schemeClr val="phClr">
                <a:tint val="96000"/>
                <a:shade val="35000"/>
                <a:satMod val="146000"/>
                <a:lumMod val="101000"/>
              </a:schemeClr>
            </a:gs>
            <a:gs pos="26000">
              <a:schemeClr val="phClr">
                <a:tint val="96000"/>
                <a:shade val="96000"/>
                <a:satMod val="190000"/>
              </a:schemeClr>
            </a:gs>
            <a:gs pos="100000">
              <a:schemeClr val="phClr">
                <a:tint val="60000"/>
                <a:shade val="90000"/>
                <a:satMod val="220000"/>
                <a:lumMod val="11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42C24569E26314ABC3402C5F5188787" ma:contentTypeVersion="0" ma:contentTypeDescription="Create a new document." ma:contentTypeScope="" ma:versionID="318b01fc6bdd11ae181d2b8a66bcee2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EC111A4-0FC1-440C-B69E-467A621EF087}">
  <ds:schemaRefs>
    <ds:schemaRef ds:uri="http://purl.org/dc/dcmitype/"/>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www.w3.org/XML/1998/namespace"/>
    <ds:schemaRef ds:uri="http://purl.org/dc/terms/"/>
  </ds:schemaRefs>
</ds:datastoreItem>
</file>

<file path=customXml/itemProps2.xml><?xml version="1.0" encoding="utf-8"?>
<ds:datastoreItem xmlns:ds="http://schemas.openxmlformats.org/officeDocument/2006/customXml" ds:itemID="{EE59F2FB-AFE6-47F8-B00D-3A8629E5E9A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FFD37163-6931-41B4-822D-5417457BDF4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TC101859866[[fn=Macro]]</Template>
  <TotalTime>1577</TotalTime>
  <Words>1720</Words>
  <Application>Microsoft Office PowerPoint</Application>
  <PresentationFormat>On-screen Show (4:3)</PresentationFormat>
  <Paragraphs>153</Paragraphs>
  <Slides>42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42</vt:i4>
      </vt:variant>
    </vt:vector>
  </HeadingPairs>
  <TitlesOfParts>
    <vt:vector size="47" baseType="lpstr">
      <vt:lpstr>Arial</vt:lpstr>
      <vt:lpstr>Calibri</vt:lpstr>
      <vt:lpstr>Wingdings</vt:lpstr>
      <vt:lpstr>Wingdings 3</vt:lpstr>
      <vt:lpstr>Macro</vt:lpstr>
      <vt:lpstr>Economic Systems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Standard:</vt:lpstr>
      <vt:lpstr>Essential Question:</vt:lpstr>
      <vt:lpstr>Overview</vt:lpstr>
      <vt:lpstr>PowerPoint Presentation</vt:lpstr>
      <vt:lpstr>Types of Economic Systems</vt:lpstr>
      <vt:lpstr>Types of Economic Systems</vt:lpstr>
      <vt:lpstr>Types of Economic Systems</vt:lpstr>
      <vt:lpstr>Mixed Economies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Market Economies</vt:lpstr>
      <vt:lpstr>Comparison of Economies</vt:lpstr>
      <vt:lpstr>Comparison of Economies</vt:lpstr>
      <vt:lpstr>Comparison of Economies</vt:lpstr>
      <vt:lpstr>Comparison of Economies</vt:lpstr>
      <vt:lpstr>Comparison of Economies</vt:lpstr>
      <vt:lpstr>Command (Centralized) Economy</vt:lpstr>
      <vt:lpstr>Market Economy</vt:lpstr>
      <vt:lpstr>Mixed Economy</vt:lpstr>
      <vt:lpstr>Profit Motive</vt:lpstr>
      <vt:lpstr>Consumer Sovereignty</vt:lpstr>
      <vt:lpstr>Competition</vt:lpstr>
      <vt:lpstr>Government Regulation</vt:lpstr>
      <vt:lpstr>Economic Freedom</vt:lpstr>
      <vt:lpstr>Economic Security</vt:lpstr>
      <vt:lpstr>Economic Equity</vt:lpstr>
      <vt:lpstr>Economic Growth</vt:lpstr>
      <vt:lpstr>Economic Efficiency</vt:lpstr>
      <vt:lpstr>Economic Stability</vt:lpstr>
    </vt:vector>
  </TitlesOfParts>
  <Company>SCCPSS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Economic Systems</dc:title>
  <dc:creator>Ronald Campbell</dc:creator>
  <cp:lastModifiedBy>Patrick Ethington</cp:lastModifiedBy>
  <cp:revision>38</cp:revision>
  <cp:lastPrinted>2017-08-21T10:55:57Z</cp:lastPrinted>
  <dcterms:created xsi:type="dcterms:W3CDTF">2014-08-29T17:18:56Z</dcterms:created>
  <dcterms:modified xsi:type="dcterms:W3CDTF">2017-08-21T11:33:52Z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0x010100942C24569E26314ABC3402C5F5188787</vt:lpwstr>
  </property>
</Properties>
</file>